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3300688976377953"/>
          <c:y val="5.4531250000000031E-2"/>
          <c:w val="0.66912844488189005"/>
          <c:h val="0.736458415354330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2018г.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выезд бригад</c:v>
                </c:pt>
                <c:pt idx="1">
                  <c:v>осмотренные лица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2243</c:v>
                </c:pt>
                <c:pt idx="1">
                  <c:v>2250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2019г.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выезд бригад</c:v>
                </c:pt>
                <c:pt idx="1">
                  <c:v>осмотренные лица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2487</c:v>
                </c:pt>
                <c:pt idx="1">
                  <c:v>2491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2020г.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выезд бригад</c:v>
                </c:pt>
                <c:pt idx="1">
                  <c:v>осмотренные лица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1984</c:v>
                </c:pt>
                <c:pt idx="1">
                  <c:v>1984</c:v>
                </c:pt>
              </c:numCache>
            </c:numRef>
          </c:val>
        </c:ser>
        <c:shape val="cylinder"/>
        <c:axId val="123816960"/>
        <c:axId val="134628096"/>
        <c:axId val="0"/>
      </c:bar3DChart>
      <c:catAx>
        <c:axId val="123816960"/>
        <c:scaling>
          <c:orientation val="minMax"/>
        </c:scaling>
        <c:axPos val="b"/>
        <c:tickLblPos val="nextTo"/>
        <c:crossAx val="134628096"/>
        <c:crosses val="autoZero"/>
        <c:auto val="1"/>
        <c:lblAlgn val="ctr"/>
        <c:lblOffset val="100"/>
      </c:catAx>
      <c:valAx>
        <c:axId val="134628096"/>
        <c:scaling>
          <c:orientation val="minMax"/>
        </c:scaling>
        <c:axPos val="l"/>
        <c:majorGridlines/>
        <c:numFmt formatCode="General" sourceLinked="1"/>
        <c:tickLblPos val="nextTo"/>
        <c:crossAx val="123816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379278562680703"/>
          <c:y val="0.52409495582946697"/>
          <c:w val="0.27529232807936022"/>
          <c:h val="0.4528163646035088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.</c:v>
                </c:pt>
              </c:strCache>
            </c:strRef>
          </c:tx>
          <c:dLbls>
            <c:dLbl>
              <c:idx val="0"/>
              <c:layout>
                <c:manualLayout>
                  <c:x val="-8.4990813648294E-2"/>
                  <c:y val="-0.2004785262923297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2018г.</c:v>
                </c:pt>
                <c:pt idx="1">
                  <c:v>2019г.</c:v>
                </c:pt>
                <c:pt idx="2">
                  <c:v>2020г.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2.8000000000000001E-2</c:v>
                </c:pt>
                <c:pt idx="1">
                  <c:v>3.2500000000000001E-2</c:v>
                </c:pt>
                <c:pt idx="2">
                  <c:v>1.9400000000000001E-2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2018г.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15</c:v>
                </c:pt>
                <c:pt idx="1">
                  <c:v>7</c:v>
                </c:pt>
                <c:pt idx="2">
                  <c:v>15</c:v>
                </c:pt>
                <c:pt idx="3">
                  <c:v>8</c:v>
                </c:pt>
                <c:pt idx="4">
                  <c:v>18</c:v>
                </c:pt>
                <c:pt idx="5">
                  <c:v>12</c:v>
                </c:pt>
                <c:pt idx="6">
                  <c:v>13</c:v>
                </c:pt>
                <c:pt idx="7">
                  <c:v>15</c:v>
                </c:pt>
                <c:pt idx="8">
                  <c:v>21</c:v>
                </c:pt>
                <c:pt idx="9">
                  <c:v>18</c:v>
                </c:pt>
                <c:pt idx="10">
                  <c:v>19</c:v>
                </c:pt>
                <c:pt idx="11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2019г.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15</c:v>
                </c:pt>
                <c:pt idx="1">
                  <c:v>18</c:v>
                </c:pt>
                <c:pt idx="2">
                  <c:v>14</c:v>
                </c:pt>
                <c:pt idx="3">
                  <c:v>10</c:v>
                </c:pt>
                <c:pt idx="4">
                  <c:v>17</c:v>
                </c:pt>
                <c:pt idx="5">
                  <c:v>8</c:v>
                </c:pt>
                <c:pt idx="6">
                  <c:v>15</c:v>
                </c:pt>
                <c:pt idx="7">
                  <c:v>15</c:v>
                </c:pt>
                <c:pt idx="8">
                  <c:v>14</c:v>
                </c:pt>
                <c:pt idx="9">
                  <c:v>10</c:v>
                </c:pt>
                <c:pt idx="10">
                  <c:v>9</c:v>
                </c:pt>
                <c:pt idx="11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2020г.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10</c:v>
                </c:pt>
                <c:pt idx="1">
                  <c:v>11</c:v>
                </c:pt>
                <c:pt idx="2">
                  <c:v>13</c:v>
                </c:pt>
                <c:pt idx="3">
                  <c:v>6</c:v>
                </c:pt>
                <c:pt idx="4">
                  <c:v>7</c:v>
                </c:pt>
              </c:numCache>
            </c:numRef>
          </c:val>
        </c:ser>
        <c:axId val="147706624"/>
        <c:axId val="147708160"/>
      </c:barChart>
      <c:catAx>
        <c:axId val="147706624"/>
        <c:scaling>
          <c:orientation val="minMax"/>
        </c:scaling>
        <c:axPos val="b"/>
        <c:tickLblPos val="nextTo"/>
        <c:crossAx val="147708160"/>
        <c:crosses val="autoZero"/>
        <c:auto val="1"/>
        <c:lblAlgn val="ctr"/>
        <c:lblOffset val="100"/>
      </c:catAx>
      <c:valAx>
        <c:axId val="147708160"/>
        <c:scaling>
          <c:orientation val="minMax"/>
        </c:scaling>
        <c:axPos val="l"/>
        <c:majorGridlines/>
        <c:numFmt formatCode="General" sourceLinked="1"/>
        <c:tickLblPos val="nextTo"/>
        <c:crossAx val="14770662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2018г.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Сердечно - сосудистая система</c:v>
                </c:pt>
                <c:pt idx="1">
                  <c:v>Органы брюшной полости</c:v>
                </c:pt>
                <c:pt idx="2">
                  <c:v>Женские половые органы</c:v>
                </c:pt>
                <c:pt idx="3">
                  <c:v>Почки, мочеточник</c:v>
                </c:pt>
                <c:pt idx="4">
                  <c:v>Предстательная железа</c:v>
                </c:pt>
                <c:pt idx="5">
                  <c:v>Молочные железы</c:v>
                </c:pt>
                <c:pt idx="6">
                  <c:v>Щитовидная железа</c:v>
                </c:pt>
                <c:pt idx="7">
                  <c:v>Прочие</c:v>
                </c:pt>
                <c:pt idx="8">
                  <c:v>Итого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731</c:v>
                </c:pt>
                <c:pt idx="1">
                  <c:v>1404</c:v>
                </c:pt>
                <c:pt idx="2">
                  <c:v>1038</c:v>
                </c:pt>
                <c:pt idx="3">
                  <c:v>961</c:v>
                </c:pt>
                <c:pt idx="4">
                  <c:v>50</c:v>
                </c:pt>
                <c:pt idx="5">
                  <c:v>99</c:v>
                </c:pt>
                <c:pt idx="6">
                  <c:v>311</c:v>
                </c:pt>
                <c:pt idx="7">
                  <c:v>95</c:v>
                </c:pt>
                <c:pt idx="8">
                  <c:v>4689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2019г.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Сердечно - сосудистая система</c:v>
                </c:pt>
                <c:pt idx="1">
                  <c:v>Органы брюшной полости</c:v>
                </c:pt>
                <c:pt idx="2">
                  <c:v>Женские половые органы</c:v>
                </c:pt>
                <c:pt idx="3">
                  <c:v>Почки, мочеточник</c:v>
                </c:pt>
                <c:pt idx="4">
                  <c:v>Предстательная железа</c:v>
                </c:pt>
                <c:pt idx="5">
                  <c:v>Молочные железы</c:v>
                </c:pt>
                <c:pt idx="6">
                  <c:v>Щитовидная железа</c:v>
                </c:pt>
                <c:pt idx="7">
                  <c:v>Прочие</c:v>
                </c:pt>
                <c:pt idx="8">
                  <c:v>Итого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876</c:v>
                </c:pt>
                <c:pt idx="1">
                  <c:v>1035</c:v>
                </c:pt>
                <c:pt idx="2">
                  <c:v>1026</c:v>
                </c:pt>
                <c:pt idx="3">
                  <c:v>1312</c:v>
                </c:pt>
                <c:pt idx="4">
                  <c:v>88</c:v>
                </c:pt>
                <c:pt idx="5">
                  <c:v>180</c:v>
                </c:pt>
                <c:pt idx="6">
                  <c:v>437</c:v>
                </c:pt>
                <c:pt idx="7">
                  <c:v>743</c:v>
                </c:pt>
                <c:pt idx="8">
                  <c:v>5697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за 5 мес2020г.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 sz="800" b="1"/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Сердечно - сосудистая система</c:v>
                </c:pt>
                <c:pt idx="1">
                  <c:v>Органы брюшной полости</c:v>
                </c:pt>
                <c:pt idx="2">
                  <c:v>Женские половые органы</c:v>
                </c:pt>
                <c:pt idx="3">
                  <c:v>Почки, мочеточник</c:v>
                </c:pt>
                <c:pt idx="4">
                  <c:v>Предстательная железа</c:v>
                </c:pt>
                <c:pt idx="5">
                  <c:v>Молочные железы</c:v>
                </c:pt>
                <c:pt idx="6">
                  <c:v>Щитовидная железа</c:v>
                </c:pt>
                <c:pt idx="7">
                  <c:v>Прочие</c:v>
                </c:pt>
                <c:pt idx="8">
                  <c:v>Итого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515</c:v>
                </c:pt>
                <c:pt idx="1">
                  <c:v>738</c:v>
                </c:pt>
                <c:pt idx="2">
                  <c:v>804</c:v>
                </c:pt>
                <c:pt idx="3">
                  <c:v>751</c:v>
                </c:pt>
                <c:pt idx="4">
                  <c:v>47</c:v>
                </c:pt>
                <c:pt idx="5">
                  <c:v>196</c:v>
                </c:pt>
                <c:pt idx="6">
                  <c:v>298</c:v>
                </c:pt>
                <c:pt idx="7">
                  <c:v>150</c:v>
                </c:pt>
                <c:pt idx="8">
                  <c:v>3499</c:v>
                </c:pt>
              </c:numCache>
            </c:numRef>
          </c:val>
        </c:ser>
        <c:shape val="box"/>
        <c:axId val="148845312"/>
        <c:axId val="148846848"/>
        <c:axId val="0"/>
      </c:bar3DChart>
      <c:catAx>
        <c:axId val="148845312"/>
        <c:scaling>
          <c:orientation val="minMax"/>
        </c:scaling>
        <c:axPos val="b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148846848"/>
        <c:crosses val="autoZero"/>
        <c:auto val="1"/>
        <c:lblAlgn val="ctr"/>
        <c:lblOffset val="100"/>
      </c:catAx>
      <c:valAx>
        <c:axId val="1488468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4884531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уволены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врачи</c:v>
                </c:pt>
                <c:pt idx="1">
                  <c:v>средний мед. персонал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приняты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врачи</c:v>
                </c:pt>
                <c:pt idx="1">
                  <c:v>средний мед. персонал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11</c:v>
                </c:pt>
                <c:pt idx="1">
                  <c:v>7</c:v>
                </c:pt>
              </c:numCache>
            </c:numRef>
          </c:val>
        </c:ser>
        <c:shape val="cylinder"/>
        <c:axId val="149411328"/>
        <c:axId val="149412864"/>
        <c:axId val="149923136"/>
      </c:bar3DChart>
      <c:catAx>
        <c:axId val="149411328"/>
        <c:scaling>
          <c:orientation val="minMax"/>
        </c:scaling>
        <c:axPos val="b"/>
        <c:tickLblPos val="nextTo"/>
        <c:crossAx val="149412864"/>
        <c:crosses val="autoZero"/>
        <c:auto val="1"/>
        <c:lblAlgn val="ctr"/>
        <c:lblOffset val="100"/>
      </c:catAx>
      <c:valAx>
        <c:axId val="149412864"/>
        <c:scaling>
          <c:orientation val="minMax"/>
        </c:scaling>
        <c:axPos val="l"/>
        <c:majorGridlines/>
        <c:numFmt formatCode="General" sourceLinked="1"/>
        <c:tickLblPos val="nextTo"/>
        <c:crossAx val="149411328"/>
        <c:crosses val="autoZero"/>
        <c:crossBetween val="between"/>
      </c:valAx>
      <c:serAx>
        <c:axId val="149923136"/>
        <c:scaling>
          <c:orientation val="minMax"/>
        </c:scaling>
        <c:delete val="1"/>
        <c:axPos val="b"/>
        <c:tickLblPos val="nextTo"/>
        <c:crossAx val="14941286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Закупка медицинского оборудования для ГБУЗ "Ногликская ЦРБ"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Заключенные гос. контракты 2019г.</c:v>
                </c:pt>
                <c:pt idx="1">
                  <c:v>Заключенные гос. контракты 2020г.</c:v>
                </c:pt>
                <c:pt idx="2">
                  <c:v>План 2020г.-2021г.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2014101.6800000006</c:v>
                </c:pt>
                <c:pt idx="1">
                  <c:v>3743010.86</c:v>
                </c:pt>
                <c:pt idx="2">
                  <c:v>4601955.38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FC34EC-BBED-4B59-AB56-F6B00C0D7D5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719445-D297-42E7-B609-072991E38DDE}">
      <dgm:prSet phldrT="[Текст]" custT="1"/>
      <dgm:spPr/>
      <dgm:t>
        <a:bodyPr/>
        <a:lstStyle/>
        <a:p>
          <a:r>
            <a:rPr lang="ru-RU" sz="4000" dirty="0" smtClean="0">
              <a:latin typeface="Gabriola" pitchFamily="82" charset="0"/>
            </a:rPr>
            <a:t>Рождаемость</a:t>
          </a:r>
          <a:endParaRPr lang="ru-RU" sz="4000" dirty="0">
            <a:latin typeface="Gabriola" pitchFamily="82" charset="0"/>
          </a:endParaRPr>
        </a:p>
      </dgm:t>
    </dgm:pt>
    <dgm:pt modelId="{3BC7C483-8A7C-4C5A-B845-5FB40FA7D15B}" type="parTrans" cxnId="{307E5D9C-F7A5-46E0-836E-1402165E9CAF}">
      <dgm:prSet/>
      <dgm:spPr/>
      <dgm:t>
        <a:bodyPr/>
        <a:lstStyle/>
        <a:p>
          <a:endParaRPr lang="ru-RU"/>
        </a:p>
      </dgm:t>
    </dgm:pt>
    <dgm:pt modelId="{DF57281D-FAA1-48E1-B65D-73F3F67B46DA}" type="sibTrans" cxnId="{307E5D9C-F7A5-46E0-836E-1402165E9CAF}">
      <dgm:prSet/>
      <dgm:spPr/>
      <dgm:t>
        <a:bodyPr/>
        <a:lstStyle/>
        <a:p>
          <a:endParaRPr lang="ru-RU"/>
        </a:p>
      </dgm:t>
    </dgm:pt>
    <dgm:pt modelId="{AAC32145-7B34-4FF6-856F-F784E5370510}">
      <dgm:prSet phldrT="[Текст]" custT="1"/>
      <dgm:spPr/>
      <dgm:t>
        <a:bodyPr/>
        <a:lstStyle/>
        <a:p>
          <a:r>
            <a:rPr lang="ru-RU" sz="3000" dirty="0" smtClean="0"/>
            <a:t>2018г.– 124 человека</a:t>
          </a:r>
          <a:endParaRPr lang="ru-RU" sz="3000" dirty="0"/>
        </a:p>
      </dgm:t>
    </dgm:pt>
    <dgm:pt modelId="{95143956-5F9B-4D7C-A896-E97B5FFD7C44}" type="parTrans" cxnId="{986D7832-1DD3-4A84-B316-445A7F5190AA}">
      <dgm:prSet/>
      <dgm:spPr/>
      <dgm:t>
        <a:bodyPr/>
        <a:lstStyle/>
        <a:p>
          <a:endParaRPr lang="ru-RU"/>
        </a:p>
      </dgm:t>
    </dgm:pt>
    <dgm:pt modelId="{891B658E-A743-4DF6-8820-6B365C32DAC5}" type="sibTrans" cxnId="{986D7832-1DD3-4A84-B316-445A7F5190AA}">
      <dgm:prSet/>
      <dgm:spPr/>
      <dgm:t>
        <a:bodyPr/>
        <a:lstStyle/>
        <a:p>
          <a:endParaRPr lang="ru-RU"/>
        </a:p>
      </dgm:t>
    </dgm:pt>
    <dgm:pt modelId="{2824BB89-213A-4346-8A36-35AC05DEEAA7}">
      <dgm:prSet custT="1"/>
      <dgm:spPr/>
      <dgm:t>
        <a:bodyPr/>
        <a:lstStyle/>
        <a:p>
          <a:r>
            <a:rPr lang="ru-RU" sz="3000" dirty="0" smtClean="0"/>
            <a:t>2019г. – 117 человек</a:t>
          </a:r>
          <a:endParaRPr lang="ru-RU" sz="3000" dirty="0"/>
        </a:p>
      </dgm:t>
    </dgm:pt>
    <dgm:pt modelId="{DD774EB1-2B4E-4613-A6F1-FE18CB70C846}" type="parTrans" cxnId="{C471CC6F-7E94-4576-8D73-A5452FC3051C}">
      <dgm:prSet/>
      <dgm:spPr/>
      <dgm:t>
        <a:bodyPr/>
        <a:lstStyle/>
        <a:p>
          <a:endParaRPr lang="ru-RU"/>
        </a:p>
      </dgm:t>
    </dgm:pt>
    <dgm:pt modelId="{BBA8ABE0-99FD-4769-A967-9CB4530BC785}" type="sibTrans" cxnId="{C471CC6F-7E94-4576-8D73-A5452FC3051C}">
      <dgm:prSet/>
      <dgm:spPr/>
      <dgm:t>
        <a:bodyPr/>
        <a:lstStyle/>
        <a:p>
          <a:endParaRPr lang="ru-RU"/>
        </a:p>
      </dgm:t>
    </dgm:pt>
    <dgm:pt modelId="{17A1D33F-A10F-4152-A841-C4E59D7AB131}">
      <dgm:prSet custT="1"/>
      <dgm:spPr/>
      <dgm:t>
        <a:bodyPr/>
        <a:lstStyle/>
        <a:p>
          <a:r>
            <a:rPr lang="ru-RU" sz="3000" dirty="0" smtClean="0"/>
            <a:t>2020г</a:t>
          </a:r>
          <a:r>
            <a:rPr lang="ru-RU" sz="3000" dirty="0" smtClean="0"/>
            <a:t>.(за 5 месяцев) </a:t>
          </a:r>
          <a:r>
            <a:rPr lang="ru-RU" sz="3000" dirty="0" smtClean="0"/>
            <a:t>– 30 человек</a:t>
          </a:r>
          <a:endParaRPr lang="ru-RU" sz="3000" dirty="0"/>
        </a:p>
      </dgm:t>
    </dgm:pt>
    <dgm:pt modelId="{396C4848-89BC-4C6C-831D-AF643B4F80B4}" type="parTrans" cxnId="{E143EA41-D645-49CE-9205-ACD6F6790685}">
      <dgm:prSet/>
      <dgm:spPr/>
      <dgm:t>
        <a:bodyPr/>
        <a:lstStyle/>
        <a:p>
          <a:endParaRPr lang="ru-RU"/>
        </a:p>
      </dgm:t>
    </dgm:pt>
    <dgm:pt modelId="{3BD16D00-0A65-4BA0-BE4B-112D3CD08790}" type="sibTrans" cxnId="{E143EA41-D645-49CE-9205-ACD6F6790685}">
      <dgm:prSet/>
      <dgm:spPr/>
      <dgm:t>
        <a:bodyPr/>
        <a:lstStyle/>
        <a:p>
          <a:endParaRPr lang="ru-RU"/>
        </a:p>
      </dgm:t>
    </dgm:pt>
    <dgm:pt modelId="{F421CF92-6695-4651-B38A-4C1C88C70D6E}" type="pres">
      <dgm:prSet presAssocID="{D2FC34EC-BBED-4B59-AB56-F6B00C0D7D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4EF0D1-89AE-4B07-8DE1-DFA5F073B8C2}" type="pres">
      <dgm:prSet presAssocID="{53719445-D297-42E7-B609-072991E38DDE}" presName="parentText" presStyleLbl="node1" presStyleIdx="0" presStyleCnt="1" custScaleY="80834" custLinFactNeighborX="-912" custLinFactNeighborY="-53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826886-8EF9-462C-A2B2-1358D7AF04D3}" type="pres">
      <dgm:prSet presAssocID="{53719445-D297-42E7-B609-072991E38DD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E9A74B-E615-48E8-B9CD-89AB45D74188}" type="presOf" srcId="{D2FC34EC-BBED-4B59-AB56-F6B00C0D7D5E}" destId="{F421CF92-6695-4651-B38A-4C1C88C70D6E}" srcOrd="0" destOrd="0" presId="urn:microsoft.com/office/officeart/2005/8/layout/vList2"/>
    <dgm:cxn modelId="{BA7AA1BF-5159-49AD-8225-A91F8898981F}" type="presOf" srcId="{53719445-D297-42E7-B609-072991E38DDE}" destId="{264EF0D1-89AE-4B07-8DE1-DFA5F073B8C2}" srcOrd="0" destOrd="0" presId="urn:microsoft.com/office/officeart/2005/8/layout/vList2"/>
    <dgm:cxn modelId="{307E5D9C-F7A5-46E0-836E-1402165E9CAF}" srcId="{D2FC34EC-BBED-4B59-AB56-F6B00C0D7D5E}" destId="{53719445-D297-42E7-B609-072991E38DDE}" srcOrd="0" destOrd="0" parTransId="{3BC7C483-8A7C-4C5A-B845-5FB40FA7D15B}" sibTransId="{DF57281D-FAA1-48E1-B65D-73F3F67B46DA}"/>
    <dgm:cxn modelId="{5562F1E7-74A3-4462-8AD5-F8C05B71796E}" type="presOf" srcId="{17A1D33F-A10F-4152-A841-C4E59D7AB131}" destId="{1E826886-8EF9-462C-A2B2-1358D7AF04D3}" srcOrd="0" destOrd="2" presId="urn:microsoft.com/office/officeart/2005/8/layout/vList2"/>
    <dgm:cxn modelId="{493BF45D-0197-479C-A29C-6BD82A2C6AAF}" type="presOf" srcId="{AAC32145-7B34-4FF6-856F-F784E5370510}" destId="{1E826886-8EF9-462C-A2B2-1358D7AF04D3}" srcOrd="0" destOrd="0" presId="urn:microsoft.com/office/officeart/2005/8/layout/vList2"/>
    <dgm:cxn modelId="{E143EA41-D645-49CE-9205-ACD6F6790685}" srcId="{53719445-D297-42E7-B609-072991E38DDE}" destId="{17A1D33F-A10F-4152-A841-C4E59D7AB131}" srcOrd="2" destOrd="0" parTransId="{396C4848-89BC-4C6C-831D-AF643B4F80B4}" sibTransId="{3BD16D00-0A65-4BA0-BE4B-112D3CD08790}"/>
    <dgm:cxn modelId="{C471CC6F-7E94-4576-8D73-A5452FC3051C}" srcId="{53719445-D297-42E7-B609-072991E38DDE}" destId="{2824BB89-213A-4346-8A36-35AC05DEEAA7}" srcOrd="1" destOrd="0" parTransId="{DD774EB1-2B4E-4613-A6F1-FE18CB70C846}" sibTransId="{BBA8ABE0-99FD-4769-A967-9CB4530BC785}"/>
    <dgm:cxn modelId="{0622F426-F3AE-4852-9205-504D47DFF0DC}" type="presOf" srcId="{2824BB89-213A-4346-8A36-35AC05DEEAA7}" destId="{1E826886-8EF9-462C-A2B2-1358D7AF04D3}" srcOrd="0" destOrd="1" presId="urn:microsoft.com/office/officeart/2005/8/layout/vList2"/>
    <dgm:cxn modelId="{986D7832-1DD3-4A84-B316-445A7F5190AA}" srcId="{53719445-D297-42E7-B609-072991E38DDE}" destId="{AAC32145-7B34-4FF6-856F-F784E5370510}" srcOrd="0" destOrd="0" parTransId="{95143956-5F9B-4D7C-A896-E97B5FFD7C44}" sibTransId="{891B658E-A743-4DF6-8820-6B365C32DAC5}"/>
    <dgm:cxn modelId="{0D4EDEE3-F995-49C4-873B-0384DF0DDF86}" type="presParOf" srcId="{F421CF92-6695-4651-B38A-4C1C88C70D6E}" destId="{264EF0D1-89AE-4B07-8DE1-DFA5F073B8C2}" srcOrd="0" destOrd="0" presId="urn:microsoft.com/office/officeart/2005/8/layout/vList2"/>
    <dgm:cxn modelId="{76E90B40-380D-40D7-89DD-89A56F45994B}" type="presParOf" srcId="{F421CF92-6695-4651-B38A-4C1C88C70D6E}" destId="{1E826886-8EF9-462C-A2B2-1358D7AF04D3}" srcOrd="1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EFD131A-5090-4B34-82DF-D723B251AF79}" type="datetimeFigureOut">
              <a:rPr lang="ru-RU" smtClean="0"/>
              <a:pPr/>
              <a:t>25.05.2020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695063-54D9-4E6E-8AD6-9CFF1391B3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533400"/>
            <a:ext cx="6500826" cy="1752592"/>
          </a:xfrm>
        </p:spPr>
        <p:txBody>
          <a:bodyPr/>
          <a:lstStyle/>
          <a:p>
            <a:pPr algn="ctr"/>
            <a:r>
              <a:rPr lang="ru-RU" sz="4000" dirty="0" smtClean="0"/>
              <a:t>ГБУЗ «ноГЛИКСКАЯ ЦРБ»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2857496"/>
            <a:ext cx="6215106" cy="3357586"/>
          </a:xfrm>
        </p:spPr>
        <p:txBody>
          <a:bodyPr>
            <a:normAutofit/>
          </a:bodyPr>
          <a:lstStyle/>
          <a:p>
            <a:r>
              <a:rPr lang="ru-RU" dirty="0" smtClean="0"/>
              <a:t>Главный врач: А.С. Ефимов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Тема: Организация медицинского обслуживания населения в МО«Городской округ Ногликский»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Отчетный период: </a:t>
            </a:r>
            <a:r>
              <a:rPr lang="en-US" dirty="0" smtClean="0"/>
              <a:t>I </a:t>
            </a:r>
            <a:r>
              <a:rPr lang="ru-RU" dirty="0" smtClean="0"/>
              <a:t>полугодие 2019г.- 2020г.</a:t>
            </a:r>
          </a:p>
          <a:p>
            <a:pPr algn="ctr"/>
            <a:r>
              <a:rPr lang="ru-RU" dirty="0" smtClean="0"/>
              <a:t>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28596" y="544321"/>
          <a:ext cx="7512048" cy="5170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15262" cy="6286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500" dirty="0" smtClean="0">
                <a:latin typeface="Gabriola" pitchFamily="82" charset="0"/>
              </a:rPr>
              <a:t>О  приятном….</a:t>
            </a:r>
            <a:endParaRPr lang="ru-RU" sz="4500" dirty="0">
              <a:latin typeface="Gabriola" pitchFamily="8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2844" y="5357826"/>
            <a:ext cx="7929618" cy="1357322"/>
          </a:xfrm>
        </p:spPr>
        <p:txBody>
          <a:bodyPr>
            <a:normAutofit fontScale="47500" lnSpcReduction="20000"/>
          </a:bodyPr>
          <a:lstStyle/>
          <a:p>
            <a:r>
              <a:rPr lang="ru-RU" sz="3600" b="1" dirty="0" smtClean="0">
                <a:latin typeface="Gabriola" pitchFamily="82" charset="0"/>
              </a:rPr>
              <a:t>4 мая 2020г.  И 21 апреля 2020 г проводились совместные занятия с руководителями ГБУЗ «</a:t>
            </a:r>
            <a:r>
              <a:rPr lang="ru-RU" sz="3600" b="1" dirty="0" err="1" smtClean="0">
                <a:latin typeface="Gabriola" pitchFamily="82" charset="0"/>
              </a:rPr>
              <a:t>Охинская</a:t>
            </a:r>
            <a:r>
              <a:rPr lang="ru-RU" sz="3600" b="1" dirty="0" smtClean="0">
                <a:latin typeface="Gabriola" pitchFamily="82" charset="0"/>
              </a:rPr>
              <a:t> ЦРБ», «</a:t>
            </a:r>
            <a:r>
              <a:rPr lang="ru-RU" sz="3600" b="1" dirty="0" err="1" smtClean="0">
                <a:latin typeface="Gabriola" pitchFamily="82" charset="0"/>
              </a:rPr>
              <a:t>Углегорская</a:t>
            </a:r>
            <a:r>
              <a:rPr lang="ru-RU" sz="3600" b="1" dirty="0" smtClean="0">
                <a:latin typeface="Gabriola" pitchFamily="82" charset="0"/>
              </a:rPr>
              <a:t> ЦРБ». Были подняты актуальные вопросы организации работы </a:t>
            </a:r>
            <a:r>
              <a:rPr lang="ru-RU" sz="3600" b="1" dirty="0" err="1" smtClean="0">
                <a:latin typeface="Gabriola" pitchFamily="82" charset="0"/>
              </a:rPr>
              <a:t>пс</a:t>
            </a:r>
            <a:r>
              <a:rPr lang="ru-RU" sz="3600" b="1" dirty="0" smtClean="0">
                <a:latin typeface="Gabriola" pitchFamily="82" charset="0"/>
              </a:rPr>
              <a:t> руководителями ГБУЗ «</a:t>
            </a:r>
            <a:r>
              <a:rPr lang="ru-RU" sz="3600" b="1" dirty="0" err="1" smtClean="0">
                <a:latin typeface="Gabriola" pitchFamily="82" charset="0"/>
              </a:rPr>
              <a:t>Охинская</a:t>
            </a:r>
            <a:r>
              <a:rPr lang="ru-RU" sz="3600" b="1" dirty="0" smtClean="0">
                <a:latin typeface="Gabriola" pitchFamily="82" charset="0"/>
              </a:rPr>
              <a:t> ЦРБ». о </a:t>
            </a:r>
            <a:r>
              <a:rPr lang="ru-RU" sz="3600" b="1" dirty="0" smtClean="0">
                <a:latin typeface="Gabriola" pitchFamily="82" charset="0"/>
              </a:rPr>
              <a:t>противодействию распространения коронавирусной инфекции, а так же вопросы работы учреждения в условиях ограничительных мер. «</a:t>
            </a:r>
            <a:r>
              <a:rPr lang="ru-RU" sz="3600" b="1" dirty="0" err="1" smtClean="0">
                <a:latin typeface="Gabriola" pitchFamily="82" charset="0"/>
              </a:rPr>
              <a:t>Ногликская</a:t>
            </a:r>
            <a:r>
              <a:rPr lang="ru-RU" sz="3600" b="1" dirty="0" smtClean="0">
                <a:latin typeface="Gabriola" pitchFamily="82" charset="0"/>
              </a:rPr>
              <a:t> ЦРБ» уверенно держит шефство  и наставничество над </a:t>
            </a:r>
            <a:r>
              <a:rPr lang="ru-RU" sz="3600" b="1" dirty="0" err="1" smtClean="0">
                <a:latin typeface="Gabriola" pitchFamily="82" charset="0"/>
              </a:rPr>
              <a:t>Охинской</a:t>
            </a:r>
            <a:r>
              <a:rPr lang="ru-RU" sz="3600" b="1" dirty="0" smtClean="0">
                <a:latin typeface="Gabriola" pitchFamily="82" charset="0"/>
              </a:rPr>
              <a:t> ЦРБ  и </a:t>
            </a:r>
            <a:r>
              <a:rPr lang="ru-RU" sz="3600" b="1" dirty="0" err="1" smtClean="0">
                <a:latin typeface="Gabriola" pitchFamily="82" charset="0"/>
              </a:rPr>
              <a:t>Углегорской</a:t>
            </a:r>
            <a:r>
              <a:rPr lang="ru-RU" sz="3600" b="1" dirty="0" smtClean="0">
                <a:latin typeface="Gabriola" pitchFamily="82" charset="0"/>
              </a:rPr>
              <a:t> ЦРБ.</a:t>
            </a:r>
          </a:p>
          <a:p>
            <a:endParaRPr lang="ru-RU" dirty="0"/>
          </a:p>
        </p:txBody>
      </p:sp>
      <p:pic>
        <p:nvPicPr>
          <p:cNvPr id="5122" name="Picture 2" descr="C:\Users\Секретарь2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5715040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FFICE\Desktop\b9ff59f3-8368-451a-991c-26134739d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52"/>
            <a:ext cx="4089400" cy="6500858"/>
          </a:xfrm>
          <a:prstGeom prst="rect">
            <a:avLst/>
          </a:prstGeom>
          <a:noFill/>
        </p:spPr>
      </p:pic>
      <p:sp>
        <p:nvSpPr>
          <p:cNvPr id="6" name="Содержимое 3"/>
          <p:cNvSpPr>
            <a:spLocks noGrp="1"/>
          </p:cNvSpPr>
          <p:nvPr>
            <p:ph sz="half" idx="1"/>
          </p:nvPr>
        </p:nvSpPr>
        <p:spPr>
          <a:xfrm>
            <a:off x="4929190" y="1214422"/>
            <a:ext cx="3214710" cy="529093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cs typeface="DokChampa" pitchFamily="34" charset="-34"/>
              </a:rPr>
              <a:t>Объявлена</a:t>
            </a:r>
          </a:p>
          <a:p>
            <a:pPr algn="ctr">
              <a:buNone/>
            </a:pPr>
            <a:r>
              <a:rPr lang="ru-RU" dirty="0" smtClean="0">
                <a:cs typeface="DokChampa" pitchFamily="34" charset="-34"/>
              </a:rPr>
              <a:t>благодарность за сохранение жизни в новогодние, </a:t>
            </a:r>
          </a:p>
          <a:p>
            <a:pPr algn="ctr">
              <a:buNone/>
            </a:pPr>
            <a:r>
              <a:rPr lang="ru-RU" dirty="0" smtClean="0">
                <a:cs typeface="DokChampa" pitchFamily="34" charset="-34"/>
              </a:rPr>
              <a:t>праздничные дни.</a:t>
            </a:r>
            <a:endParaRPr lang="ru-RU" dirty="0">
              <a:cs typeface="DokChampa" pitchFamily="34" charset="-34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5357826"/>
            <a:ext cx="7239000" cy="135732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Gabriola" pitchFamily="82" charset="0"/>
              </a:rPr>
              <a:t>Благодаря поддержке компании "Эксон </a:t>
            </a:r>
            <a:r>
              <a:rPr lang="ru-RU" sz="2000" b="1" dirty="0" err="1" smtClean="0">
                <a:latin typeface="Gabriola" pitchFamily="82" charset="0"/>
              </a:rPr>
              <a:t>Нефтегаз</a:t>
            </a:r>
            <a:r>
              <a:rPr lang="ru-RU" sz="2000" b="1" dirty="0" smtClean="0">
                <a:latin typeface="Gabriola" pitchFamily="82" charset="0"/>
              </a:rPr>
              <a:t> Лимитед" в Ногликской ЦРБ появился современный комплекс </a:t>
            </a:r>
            <a:r>
              <a:rPr lang="ru-RU" sz="2000" b="1" dirty="0" err="1" smtClean="0">
                <a:latin typeface="Gabriola" pitchFamily="82" charset="0"/>
              </a:rPr>
              <a:t>мониторирования</a:t>
            </a:r>
            <a:r>
              <a:rPr lang="ru-RU" sz="2000" b="1" dirty="0" smtClean="0">
                <a:latin typeface="Gabriola" pitchFamily="82" charset="0"/>
              </a:rPr>
              <a:t> состояния плода, что значительно повысит качество оказания помощи беременным.</a:t>
            </a:r>
            <a:br>
              <a:rPr lang="ru-RU" sz="2000" b="1" dirty="0" smtClean="0">
                <a:latin typeface="Gabriola" pitchFamily="82" charset="0"/>
              </a:rPr>
            </a:br>
            <a:endParaRPr lang="ru-RU" sz="2000" b="1" dirty="0">
              <a:latin typeface="Gabriola" pitchFamily="82" charset="0"/>
            </a:endParaRPr>
          </a:p>
        </p:txBody>
      </p:sp>
      <p:pic>
        <p:nvPicPr>
          <p:cNvPr id="6146" name="Picture 2" descr="C:\Users\Секретарь2\Desktop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52"/>
            <a:ext cx="5819776" cy="49506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4714884"/>
            <a:ext cx="7239000" cy="19288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000" b="1" dirty="0" smtClean="0">
                <a:latin typeface="Gabriola" pitchFamily="82" charset="0"/>
              </a:rPr>
              <a:t>с уважением,</a:t>
            </a:r>
          </a:p>
          <a:p>
            <a:pPr>
              <a:buNone/>
            </a:pPr>
            <a:r>
              <a:rPr lang="ru-RU" sz="3000" b="1" dirty="0" smtClean="0">
                <a:latin typeface="Gabriola" pitchFamily="82" charset="0"/>
              </a:rPr>
              <a:t>главный врач</a:t>
            </a:r>
          </a:p>
          <a:p>
            <a:pPr>
              <a:buNone/>
            </a:pPr>
            <a:r>
              <a:rPr lang="ru-RU" sz="3000" b="1" dirty="0" smtClean="0">
                <a:latin typeface="Gabriola" pitchFamily="82" charset="0"/>
              </a:rPr>
              <a:t>ГБУЗ «Ногликская ЦРБ»                            А.С. Ефимов</a:t>
            </a:r>
            <a:endParaRPr lang="ru-RU" sz="3000" b="1" dirty="0">
              <a:latin typeface="Gabriola" pitchFamily="82" charset="0"/>
            </a:endParaRPr>
          </a:p>
        </p:txBody>
      </p:sp>
      <p:pic>
        <p:nvPicPr>
          <p:cNvPr id="7170" name="Picture 2" descr="C:\Users\Секретарь2\Desktop\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6096001" cy="4572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214290"/>
            <a:ext cx="3429000" cy="2986110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latin typeface="Gabriola" pitchFamily="82" charset="0"/>
              </a:rPr>
              <a:t>Количество оказания медицинской помощи</a:t>
            </a:r>
            <a:endParaRPr lang="ru-RU" sz="5000" dirty="0">
              <a:latin typeface="Gabriola" pitchFamily="82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89098" y="3929066"/>
            <a:ext cx="3429000" cy="200026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5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briola" pitchFamily="82" charset="0"/>
              </a:rPr>
              <a:t>2018г. – </a:t>
            </a:r>
            <a:r>
              <a:rPr lang="ru-RU" sz="35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briola" pitchFamily="82" charset="0"/>
              </a:rPr>
              <a:t>115 476 </a:t>
            </a:r>
            <a:r>
              <a:rPr lang="ru-RU" sz="35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briola" pitchFamily="82" charset="0"/>
              </a:rPr>
              <a:t>случаев</a:t>
            </a:r>
            <a:endParaRPr lang="ru-RU" sz="35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Gabriola" pitchFamily="82" charset="0"/>
            </a:endParaRPr>
          </a:p>
          <a:p>
            <a:pPr algn="ctr"/>
            <a:r>
              <a:rPr lang="ru-RU" sz="35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briola" pitchFamily="82" charset="0"/>
              </a:rPr>
              <a:t>2019г. – </a:t>
            </a:r>
            <a:r>
              <a:rPr lang="ru-RU" sz="35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briola" pitchFamily="82" charset="0"/>
              </a:rPr>
              <a:t>116 548 случаев</a:t>
            </a:r>
            <a:endParaRPr lang="ru-RU" sz="35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Gabriola" pitchFamily="82" charset="0"/>
            </a:endParaRPr>
          </a:p>
          <a:p>
            <a:pPr algn="ctr"/>
            <a:r>
              <a:rPr lang="ru-RU" sz="35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briola" pitchFamily="82" charset="0"/>
              </a:rPr>
              <a:t>За 5 мес.2020г</a:t>
            </a:r>
            <a:r>
              <a:rPr lang="ru-RU" sz="35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briola" pitchFamily="82" charset="0"/>
              </a:rPr>
              <a:t>. - 69 302 </a:t>
            </a:r>
            <a:r>
              <a:rPr lang="ru-RU" sz="35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Gabriola" pitchFamily="82" charset="0"/>
              </a:rPr>
              <a:t>случаев</a:t>
            </a:r>
            <a:endParaRPr lang="ru-RU" sz="3500" b="1" dirty="0">
              <a:solidFill>
                <a:schemeClr val="accent3">
                  <a:lumMod val="60000"/>
                  <a:lumOff val="40000"/>
                </a:schemeClr>
              </a:solidFill>
              <a:latin typeface="Gabriola" pitchFamily="82" charset="0"/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7838" r="178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Gabriola" pitchFamily="82" charset="0"/>
              </a:rPr>
              <a:t>Оказание медицинской помощи</a:t>
            </a:r>
            <a:endParaRPr lang="ru-RU" sz="4000" dirty="0">
              <a:latin typeface="Gabriola" pitchFamily="82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СМП 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750778" cy="4525963"/>
          </a:xfrm>
        </p:spPr>
        <p:txBody>
          <a:bodyPr/>
          <a:lstStyle/>
          <a:p>
            <a:pPr algn="ctr"/>
            <a:r>
              <a:rPr lang="ru-RU" dirty="0" smtClean="0"/>
              <a:t>СМП с госпитализацией</a:t>
            </a:r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14282" y="2500306"/>
          <a:ext cx="3714776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72000" y="2643182"/>
          <a:ext cx="3048000" cy="2817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89098" y="285728"/>
            <a:ext cx="3469182" cy="12858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Gabriola" pitchFamily="82" charset="0"/>
              </a:rPr>
              <a:t>Немного </a:t>
            </a:r>
            <a:br>
              <a:rPr lang="ru-RU" sz="4000" dirty="0" smtClean="0">
                <a:latin typeface="Gabriola" pitchFamily="82" charset="0"/>
              </a:rPr>
            </a:br>
            <a:r>
              <a:rPr lang="ru-RU" sz="4000" dirty="0" smtClean="0">
                <a:latin typeface="Gabriola" pitchFamily="82" charset="0"/>
              </a:rPr>
              <a:t>о демографии</a:t>
            </a:r>
            <a:endParaRPr lang="ru-RU" sz="4000" dirty="0">
              <a:latin typeface="Gabriola" pitchFamily="82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4572000" y="1785926"/>
          <a:ext cx="4429156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 descr="6.jpg"/>
          <p:cNvPicPr>
            <a:picLocks noGrp="1" noChangeAspect="1"/>
          </p:cNvPicPr>
          <p:nvPr>
            <p:ph type="pic" idx="1"/>
          </p:nvPr>
        </p:nvPicPr>
        <p:blipFill>
          <a:blip r:embed="rId6"/>
          <a:srcRect l="16737" r="16737"/>
          <a:stretch>
            <a:fillRect/>
          </a:stretch>
        </p:blipFill>
        <p:spPr>
          <a:xfrm>
            <a:off x="285720" y="1000108"/>
            <a:ext cx="4206240" cy="42062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>
                <a:latin typeface="Gabriola" pitchFamily="82" charset="0"/>
              </a:rPr>
              <a:t>Смертность</a:t>
            </a:r>
            <a:endParaRPr lang="ru-RU" dirty="0">
              <a:latin typeface="Gabriola" pitchFamily="82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00034" y="1142985"/>
          <a:ext cx="7358114" cy="3857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286000" y="5000636"/>
            <a:ext cx="5357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			</a:t>
            </a:r>
          </a:p>
          <a:p>
            <a:r>
              <a:rPr lang="ru-RU" dirty="0" smtClean="0"/>
              <a:t>	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286388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357826"/>
            <a:ext cx="5429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dirty="0" smtClean="0"/>
              <a:t>2018г. – 63 человека</a:t>
            </a:r>
          </a:p>
          <a:p>
            <a:pPr lvl="1"/>
            <a:r>
              <a:rPr lang="ru-RU" dirty="0" smtClean="0"/>
              <a:t>2019г. – 74 человека</a:t>
            </a:r>
          </a:p>
          <a:p>
            <a:pPr lvl="1"/>
            <a:r>
              <a:rPr lang="ru-RU" dirty="0" smtClean="0"/>
              <a:t>2020г. – 47 человека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43438" y="5000636"/>
          <a:ext cx="2928959" cy="1714511"/>
        </p:xfrm>
        <a:graphic>
          <a:graphicData uri="http://schemas.openxmlformats.org/drawingml/2006/table">
            <a:tbl>
              <a:tblPr/>
              <a:tblGrid>
                <a:gridCol w="768851"/>
                <a:gridCol w="695628"/>
                <a:gridCol w="732240"/>
                <a:gridCol w="732240"/>
              </a:tblGrid>
              <a:tr h="246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2018г.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2019г.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2020г.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январь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февраль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март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апрель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май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2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Всего: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>
            <a:normAutofit/>
          </a:bodyPr>
          <a:lstStyle/>
          <a:p>
            <a:r>
              <a:rPr lang="ru-RU" sz="5000" dirty="0" smtClean="0">
                <a:latin typeface="Gabriola" pitchFamily="82" charset="0"/>
              </a:rPr>
              <a:t>КТ   исследования</a:t>
            </a:r>
            <a:endParaRPr lang="ru-RU" sz="5000" dirty="0">
              <a:latin typeface="Gabriola" pitchFamily="82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4500" dirty="0" smtClean="0">
                <a:latin typeface="Gabriola" pitchFamily="82" charset="0"/>
              </a:rPr>
              <a:t>2019г.</a:t>
            </a:r>
          </a:p>
          <a:p>
            <a:pPr>
              <a:buNone/>
            </a:pPr>
            <a:r>
              <a:rPr lang="ru-RU" sz="4500" dirty="0" smtClean="0">
                <a:latin typeface="Gabriola" pitchFamily="82" charset="0"/>
              </a:rPr>
              <a:t>Всего – </a:t>
            </a:r>
            <a:r>
              <a:rPr lang="ru-RU" sz="4500" dirty="0" smtClean="0">
                <a:latin typeface="Gabriola" pitchFamily="82" charset="0"/>
              </a:rPr>
              <a:t>4390</a:t>
            </a:r>
            <a:endParaRPr lang="ru-RU" sz="4500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4500" dirty="0" smtClean="0">
                <a:latin typeface="Gabriola" pitchFamily="82" charset="0"/>
              </a:rPr>
              <a:t>Из них:</a:t>
            </a:r>
          </a:p>
          <a:p>
            <a:pPr>
              <a:buNone/>
            </a:pPr>
            <a:r>
              <a:rPr lang="ru-RU" sz="4500" dirty="0" smtClean="0">
                <a:latin typeface="Gabriola" pitchFamily="82" charset="0"/>
              </a:rPr>
              <a:t>ОГК – </a:t>
            </a:r>
            <a:r>
              <a:rPr lang="ru-RU" sz="4500" dirty="0" smtClean="0">
                <a:latin typeface="Gabriola" pitchFamily="82" charset="0"/>
              </a:rPr>
              <a:t>1356</a:t>
            </a:r>
            <a:endParaRPr lang="ru-RU" sz="4500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4500" dirty="0" smtClean="0">
                <a:latin typeface="Gabriola" pitchFamily="82" charset="0"/>
              </a:rPr>
              <a:t>Прочие  - </a:t>
            </a:r>
            <a:r>
              <a:rPr lang="ru-RU" sz="4500" dirty="0" smtClean="0">
                <a:latin typeface="Gabriola" pitchFamily="82" charset="0"/>
              </a:rPr>
              <a:t>3034</a:t>
            </a:r>
            <a:endParaRPr lang="ru-RU" sz="4500" dirty="0">
              <a:latin typeface="Gabriola" pitchFamily="82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500" dirty="0" smtClean="0">
                <a:latin typeface="Gabriola" pitchFamily="82" charset="0"/>
              </a:rPr>
              <a:t>5 </a:t>
            </a:r>
            <a:r>
              <a:rPr lang="ru-RU" sz="4500" dirty="0" err="1" smtClean="0">
                <a:latin typeface="Gabriola" pitchFamily="82" charset="0"/>
              </a:rPr>
              <a:t>мес</a:t>
            </a:r>
            <a:r>
              <a:rPr lang="ru-RU" sz="4500" dirty="0" smtClean="0">
                <a:latin typeface="Gabriola" pitchFamily="82" charset="0"/>
              </a:rPr>
              <a:t> </a:t>
            </a:r>
            <a:r>
              <a:rPr lang="ru-RU" sz="4500" dirty="0" smtClean="0">
                <a:latin typeface="Gabriola" pitchFamily="82" charset="0"/>
              </a:rPr>
              <a:t>2020г</a:t>
            </a:r>
            <a:r>
              <a:rPr lang="ru-RU" sz="4500" dirty="0" smtClean="0">
                <a:latin typeface="Gabriola" pitchFamily="82" charset="0"/>
              </a:rPr>
              <a:t>.</a:t>
            </a:r>
          </a:p>
          <a:p>
            <a:pPr>
              <a:buNone/>
            </a:pPr>
            <a:r>
              <a:rPr lang="ru-RU" sz="4500" dirty="0" smtClean="0">
                <a:latin typeface="Gabriola" pitchFamily="82" charset="0"/>
              </a:rPr>
              <a:t>Всего – 3012</a:t>
            </a:r>
          </a:p>
          <a:p>
            <a:pPr>
              <a:buNone/>
            </a:pPr>
            <a:r>
              <a:rPr lang="ru-RU" sz="4500" dirty="0" smtClean="0">
                <a:latin typeface="Gabriola" pitchFamily="82" charset="0"/>
              </a:rPr>
              <a:t>Из них:</a:t>
            </a:r>
          </a:p>
          <a:p>
            <a:pPr>
              <a:buNone/>
            </a:pPr>
            <a:r>
              <a:rPr lang="ru-RU" sz="4500" dirty="0" smtClean="0">
                <a:latin typeface="Gabriola" pitchFamily="82" charset="0"/>
              </a:rPr>
              <a:t>ОГК – 2015</a:t>
            </a:r>
          </a:p>
          <a:p>
            <a:pPr>
              <a:buNone/>
            </a:pPr>
            <a:r>
              <a:rPr lang="ru-RU" sz="4500" dirty="0" smtClean="0">
                <a:latin typeface="Gabriola" pitchFamily="82" charset="0"/>
              </a:rPr>
              <a:t>НДКТ - 197</a:t>
            </a:r>
          </a:p>
          <a:p>
            <a:pPr>
              <a:buNone/>
            </a:pPr>
            <a:r>
              <a:rPr lang="ru-RU" sz="4500" dirty="0" smtClean="0">
                <a:latin typeface="Gabriola" pitchFamily="82" charset="0"/>
              </a:rPr>
              <a:t>Прочие  - 800</a:t>
            </a:r>
            <a:endParaRPr lang="ru-RU" sz="4500" dirty="0">
              <a:latin typeface="Gabriola" pitchFamily="82" charset="0"/>
            </a:endParaRPr>
          </a:p>
        </p:txBody>
      </p:sp>
      <p:pic>
        <p:nvPicPr>
          <p:cNvPr id="1026" name="Picture 2" descr="C:\Users\Секретарь2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0"/>
            <a:ext cx="400049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000" dirty="0" smtClean="0">
                <a:latin typeface="Gabriola" pitchFamily="82" charset="0"/>
              </a:rPr>
              <a:t>УЗИ</a:t>
            </a:r>
            <a:endParaRPr lang="ru-RU" sz="5000" dirty="0">
              <a:latin typeface="Gabriola" pitchFamily="82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42844" y="1071546"/>
          <a:ext cx="7715304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 descr="C:\Users\Секретарь2\Desktop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5072074"/>
            <a:ext cx="3632194" cy="1785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357430"/>
            <a:ext cx="7186634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500" dirty="0" err="1" smtClean="0">
                <a:latin typeface="Gabriola" pitchFamily="82" charset="0"/>
              </a:rPr>
              <a:t>Телемедицина</a:t>
            </a:r>
            <a:endParaRPr lang="ru-RU" sz="4500" dirty="0">
              <a:latin typeface="Gabriola" pitchFamily="82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28596" y="3000372"/>
            <a:ext cx="7239000" cy="38576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latin typeface="Gabriola" pitchFamily="82" charset="0"/>
              </a:rPr>
              <a:t>за 2019г. пройдено: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Gabriola" pitchFamily="82" charset="0"/>
              </a:rPr>
              <a:t>4 </a:t>
            </a:r>
            <a:r>
              <a:rPr lang="ru-RU" sz="2800" b="1" dirty="0" smtClean="0">
                <a:latin typeface="Gabriola" pitchFamily="82" charset="0"/>
              </a:rPr>
              <a:t>региональных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Gabriola" pitchFamily="82" charset="0"/>
              </a:rPr>
              <a:t>3 федеральные</a:t>
            </a:r>
          </a:p>
          <a:p>
            <a:pPr algn="ctr">
              <a:buNone/>
            </a:pPr>
            <a:r>
              <a:rPr lang="ru-RU" sz="2800" b="1" dirty="0" smtClean="0">
                <a:latin typeface="Gabriola" pitchFamily="82" charset="0"/>
              </a:rPr>
              <a:t>за 2020г. пройдено: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Gabriola" pitchFamily="82" charset="0"/>
              </a:rPr>
              <a:t>19 региональных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Gabriola" pitchFamily="82" charset="0"/>
              </a:rPr>
              <a:t>4 федеральные</a:t>
            </a:r>
          </a:p>
          <a:p>
            <a:pPr>
              <a:buNone/>
            </a:pPr>
            <a:r>
              <a:rPr lang="ru-RU" sz="2000" b="1" dirty="0" smtClean="0">
                <a:latin typeface="Gabriola" pitchFamily="82" charset="0"/>
              </a:rPr>
              <a:t>Задействованы такие врачи -  специалисты, как:  невролог, кардиолог, сосудистый хирург, ревматолог, травматолог, эндокринолог,  нейрохирург.</a:t>
            </a:r>
            <a:endParaRPr lang="ru-RU" sz="2000" b="1" dirty="0">
              <a:latin typeface="Gabriola" pitchFamily="82" charset="0"/>
            </a:endParaRPr>
          </a:p>
        </p:txBody>
      </p:sp>
      <p:pic>
        <p:nvPicPr>
          <p:cNvPr id="3074" name="Picture 2" descr="C:\Users\Секретарь2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57620" cy="2285992"/>
          </a:xfrm>
          <a:prstGeom prst="rect">
            <a:avLst/>
          </a:prstGeom>
          <a:noFill/>
        </p:spPr>
      </p:pic>
      <p:pic>
        <p:nvPicPr>
          <p:cNvPr id="3075" name="Picture 3" descr="C:\Users\Секретарь2\Desktop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0"/>
            <a:ext cx="4286280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643866" cy="571504"/>
          </a:xfrm>
        </p:spPr>
        <p:txBody>
          <a:bodyPr>
            <a:noAutofit/>
          </a:bodyPr>
          <a:lstStyle/>
          <a:p>
            <a:pPr algn="ctr"/>
            <a:r>
              <a:rPr lang="ru-RU" sz="3500" dirty="0" smtClean="0">
                <a:latin typeface="Gabriola" pitchFamily="82" charset="0"/>
              </a:rPr>
              <a:t>Кадровая служба ГбУз «Ногликская ЦРБ»</a:t>
            </a:r>
            <a:endParaRPr lang="ru-RU" sz="3500" dirty="0">
              <a:latin typeface="Gabriola" pitchFamily="82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214438"/>
          <a:ext cx="4043362" cy="2214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7158" y="3214686"/>
            <a:ext cx="65008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Gabriola" pitchFamily="82" charset="0"/>
              </a:rPr>
              <a:t>Всего медицинского персонала:</a:t>
            </a:r>
            <a:r>
              <a:rPr lang="ru-RU" sz="2400" dirty="0" smtClean="0">
                <a:latin typeface="Gabriola" pitchFamily="82" charset="0"/>
              </a:rPr>
              <a:t>  159 человек</a:t>
            </a:r>
          </a:p>
          <a:p>
            <a:r>
              <a:rPr lang="ru-RU" sz="2400" b="1" dirty="0" smtClean="0">
                <a:latin typeface="Gabriola" pitchFamily="82" charset="0"/>
              </a:rPr>
              <a:t>Из них:  врачи                         </a:t>
            </a:r>
            <a:r>
              <a:rPr lang="ru-RU" sz="2400" dirty="0" smtClean="0">
                <a:latin typeface="Gabriola" pitchFamily="82" charset="0"/>
              </a:rPr>
              <a:t>– 41 человек</a:t>
            </a:r>
          </a:p>
          <a:p>
            <a:r>
              <a:rPr lang="ru-RU" sz="2400" dirty="0">
                <a:latin typeface="Gabriola" pitchFamily="82" charset="0"/>
              </a:rPr>
              <a:t>	</a:t>
            </a:r>
            <a:r>
              <a:rPr lang="ru-RU" sz="2400" b="1" dirty="0" smtClean="0">
                <a:latin typeface="Gabriola" pitchFamily="82" charset="0"/>
              </a:rPr>
              <a:t>средний персонал  </a:t>
            </a:r>
            <a:r>
              <a:rPr lang="ru-RU" sz="2400" dirty="0" smtClean="0">
                <a:latin typeface="Gabriola" pitchFamily="82" charset="0"/>
              </a:rPr>
              <a:t>-- 118 человек</a:t>
            </a:r>
          </a:p>
          <a:p>
            <a:r>
              <a:rPr lang="ru-RU" sz="2400" b="1" dirty="0" smtClean="0">
                <a:latin typeface="Gabriola" pitchFamily="82" charset="0"/>
              </a:rPr>
              <a:t>Планируется привлечь в 2020г.:</a:t>
            </a:r>
          </a:p>
          <a:p>
            <a:r>
              <a:rPr lang="ru-RU" sz="2400" b="1" dirty="0" smtClean="0">
                <a:latin typeface="Gabriola" pitchFamily="82" charset="0"/>
              </a:rPr>
              <a:t>6 врачей </a:t>
            </a:r>
            <a:r>
              <a:rPr lang="ru-RU" sz="2400" dirty="0" smtClean="0">
                <a:latin typeface="Gabriola" pitchFamily="82" charset="0"/>
              </a:rPr>
              <a:t>(врач – бактериолог, врач – КДЛ, врач – педиатр, врач – терапевт</a:t>
            </a:r>
            <a:r>
              <a:rPr lang="ru-RU" sz="2400" dirty="0" smtClean="0">
                <a:latin typeface="Gabriola" pitchFamily="82" charset="0"/>
              </a:rPr>
              <a:t>,(планируются июнь-июль); </a:t>
            </a:r>
            <a:r>
              <a:rPr lang="ru-RU" sz="2400" dirty="0" smtClean="0">
                <a:latin typeface="Gabriola" pitchFamily="82" charset="0"/>
              </a:rPr>
              <a:t>врач – акушер – </a:t>
            </a:r>
            <a:r>
              <a:rPr lang="ru-RU" sz="2400" dirty="0" smtClean="0">
                <a:latin typeface="Gabriola" pitchFamily="82" charset="0"/>
              </a:rPr>
              <a:t>гинеколог планируется июнь;</a:t>
            </a:r>
            <a:endParaRPr lang="ru-RU" sz="2400" dirty="0" smtClean="0">
              <a:latin typeface="Gabriola" pitchFamily="82" charset="0"/>
            </a:endParaRPr>
          </a:p>
          <a:p>
            <a:r>
              <a:rPr lang="ru-RU" sz="2400" b="1" dirty="0" smtClean="0">
                <a:latin typeface="Gabriola" pitchFamily="82" charset="0"/>
              </a:rPr>
              <a:t>4 человека среднего медицинского персонала</a:t>
            </a:r>
            <a:r>
              <a:rPr lang="ru-RU" sz="2400" dirty="0" smtClean="0">
                <a:latin typeface="Gabriola" pitchFamily="82" charset="0"/>
              </a:rPr>
              <a:t>: (фельдшер скорой медицинской помощи – 1 человек, фельдшер кабинета неотложной медицинской помощи – 3 человека).</a:t>
            </a:r>
            <a:endParaRPr lang="ru-RU" sz="2400" dirty="0">
              <a:latin typeface="Gabriola" pitchFamily="82" charset="0"/>
            </a:endParaRPr>
          </a:p>
        </p:txBody>
      </p:sp>
      <p:pic>
        <p:nvPicPr>
          <p:cNvPr id="4098" name="Picture 2" descr="C:\Users\Секретарь2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857232"/>
            <a:ext cx="3500462" cy="2279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275</TotalTime>
  <Words>364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ГБУЗ «ноГЛИКСКАЯ ЦРБ»</vt:lpstr>
      <vt:lpstr>Количество оказания медицинской помощи</vt:lpstr>
      <vt:lpstr>Оказание медицинской помощи</vt:lpstr>
      <vt:lpstr>Немного  о демографии</vt:lpstr>
      <vt:lpstr>Смертность</vt:lpstr>
      <vt:lpstr>КТ   исследования</vt:lpstr>
      <vt:lpstr>УЗИ</vt:lpstr>
      <vt:lpstr>Телемедицина</vt:lpstr>
      <vt:lpstr>Кадровая служба ГбУз «Ногликская ЦРБ»</vt:lpstr>
      <vt:lpstr>Слайд 10</vt:lpstr>
      <vt:lpstr>О  приятном….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ГБУЗ «ноГЛИКСКАЯ ЦРБ»</dc:title>
  <dc:creator>Секретарь2</dc:creator>
  <cp:lastModifiedBy>Пользователь</cp:lastModifiedBy>
  <cp:revision>32</cp:revision>
  <dcterms:created xsi:type="dcterms:W3CDTF">2020-05-21T02:24:40Z</dcterms:created>
  <dcterms:modified xsi:type="dcterms:W3CDTF">2020-05-25T01:37:42Z</dcterms:modified>
</cp:coreProperties>
</file>