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4" r:id="rId2"/>
    <p:sldId id="271" r:id="rId3"/>
    <p:sldId id="265" r:id="rId4"/>
    <p:sldId id="266" r:id="rId5"/>
    <p:sldId id="268" r:id="rId6"/>
    <p:sldId id="274" r:id="rId7"/>
    <p:sldId id="267" r:id="rId8"/>
    <p:sldId id="269" r:id="rId9"/>
    <p:sldId id="27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SB Sans Display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FCC"/>
          </a:solidFill>
        </a:fill>
      </a:tcStyle>
    </a:wholeTbl>
    <a:band2H>
      <a:tcTxStyle/>
      <a:tcStyle>
        <a:tcBdr/>
        <a:fill>
          <a:solidFill>
            <a:srgbClr val="E7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D2"/>
          </a:solidFill>
        </a:fill>
      </a:tcStyle>
    </a:wholeTbl>
    <a:band2H>
      <a:tcTxStyle/>
      <a:tcStyle>
        <a:tcBdr/>
        <a:fill>
          <a:solidFill>
            <a:srgbClr val="E7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FDD"/>
          </a:solidFill>
        </a:fill>
      </a:tcStyle>
    </a:wholeTbl>
    <a:band2H>
      <a:tcTxStyle/>
      <a:tcStyle>
        <a:tcBdr/>
        <a:fill>
          <a:solidFill>
            <a:srgbClr val="E7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7053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SB Sans Display"/>
      </a:defRPr>
    </a:lvl1pPr>
    <a:lvl2pPr indent="228600" latinLnBrk="0">
      <a:defRPr sz="1200">
        <a:latin typeface="+mn-lt"/>
        <a:ea typeface="+mn-ea"/>
        <a:cs typeface="+mn-cs"/>
        <a:sym typeface="SB Sans Display"/>
      </a:defRPr>
    </a:lvl2pPr>
    <a:lvl3pPr indent="457200" latinLnBrk="0">
      <a:defRPr sz="1200">
        <a:latin typeface="+mn-lt"/>
        <a:ea typeface="+mn-ea"/>
        <a:cs typeface="+mn-cs"/>
        <a:sym typeface="SB Sans Display"/>
      </a:defRPr>
    </a:lvl3pPr>
    <a:lvl4pPr indent="685800" latinLnBrk="0">
      <a:defRPr sz="1200">
        <a:latin typeface="+mn-lt"/>
        <a:ea typeface="+mn-ea"/>
        <a:cs typeface="+mn-cs"/>
        <a:sym typeface="SB Sans Display"/>
      </a:defRPr>
    </a:lvl4pPr>
    <a:lvl5pPr indent="914400" latinLnBrk="0">
      <a:defRPr sz="1200">
        <a:latin typeface="+mn-lt"/>
        <a:ea typeface="+mn-ea"/>
        <a:cs typeface="+mn-cs"/>
        <a:sym typeface="SB Sans Display"/>
      </a:defRPr>
    </a:lvl5pPr>
    <a:lvl6pPr indent="1143000" latinLnBrk="0">
      <a:defRPr sz="1200">
        <a:latin typeface="+mn-lt"/>
        <a:ea typeface="+mn-ea"/>
        <a:cs typeface="+mn-cs"/>
        <a:sym typeface="SB Sans Display"/>
      </a:defRPr>
    </a:lvl6pPr>
    <a:lvl7pPr indent="1371600" latinLnBrk="0">
      <a:defRPr sz="1200">
        <a:latin typeface="+mn-lt"/>
        <a:ea typeface="+mn-ea"/>
        <a:cs typeface="+mn-cs"/>
        <a:sym typeface="SB Sans Display"/>
      </a:defRPr>
    </a:lvl7pPr>
    <a:lvl8pPr indent="1600200" latinLnBrk="0">
      <a:defRPr sz="1200">
        <a:latin typeface="+mn-lt"/>
        <a:ea typeface="+mn-ea"/>
        <a:cs typeface="+mn-cs"/>
        <a:sym typeface="SB Sans Display"/>
      </a:defRPr>
    </a:lvl8pPr>
    <a:lvl9pPr indent="1828800" latinLnBrk="0">
      <a:defRPr sz="1200">
        <a:latin typeface="+mn-lt"/>
        <a:ea typeface="+mn-ea"/>
        <a:cs typeface="+mn-cs"/>
        <a:sym typeface="SB Sans Display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http://5AEA24B6EE6FBE10471BD2BE00D938B7.dms.sberbank.ru/5AEA24B6EE6FBE10471BD2BE00D938B7-C9DC784951FB78725DA6809BE0BB70C0-E0473655706E8163715FE69990BC4658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http://5AEA24B6EE6FBE10471BD2BE00D938B7.dms.sberbank.ru/5AEA24B6EE6FBE10471BD2BE00D938B7-C9DC784951FB78725DA6809BE0BB70C0-E0473655706E8163715FE69990BC4658/1.png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1" name="Picture Placeholder 3"/>
          <p:cNvSpPr>
            <a:spLocks noGrp="1"/>
          </p:cNvSpPr>
          <p:nvPr>
            <p:ph type="pic" idx="21"/>
          </p:nvPr>
        </p:nvSpPr>
        <p:spPr>
          <a:xfrm>
            <a:off x="5892800" y="0"/>
            <a:ext cx="62992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5702" y="365291"/>
            <a:ext cx="10728326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  <a:latin typeface="SB Sans Display Light"/>
                <a:ea typeface="SB Sans Display Light"/>
                <a:cs typeface="SB Sans Display Light"/>
                <a:sym typeface="SB Sans Display Light"/>
              </a:defRPr>
            </a:lvl1pPr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rcRect l="2317" t="2673" r="4969" b="4981"/>
          <a:stretch>
            <a:fillRect/>
          </a:stretch>
        </p:blipFill>
        <p:spPr>
          <a:xfrm>
            <a:off x="-1" y="0"/>
            <a:ext cx="1219200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2225" y="521498"/>
            <a:ext cx="10515601" cy="93477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pic>
        <p:nvPicPr>
          <p:cNvPr id="2" name="Рисунок 1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" name="Рисунок 2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1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t="2673" r="4969" b="2672"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79487" y="2014077"/>
            <a:ext cx="9906001" cy="7073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300">
                <a:solidFill>
                  <a:srgbClr val="FFFFFF"/>
                </a:solidFill>
              </a:defRPr>
            </a:lvl1pPr>
            <a:lvl2pPr marL="676275" indent="-219075">
              <a:buFontTx/>
              <a:defRPr sz="2300">
                <a:solidFill>
                  <a:srgbClr val="FFFFFF"/>
                </a:solidFill>
              </a:defRPr>
            </a:lvl2pPr>
            <a:lvl3pPr marL="1177289" indent="-262889">
              <a:buFontTx/>
              <a:defRPr sz="2300">
                <a:solidFill>
                  <a:srgbClr val="FFFFFF"/>
                </a:solidFill>
              </a:defRPr>
            </a:lvl3pPr>
            <a:lvl4pPr marL="1663700" indent="-292100">
              <a:buFontTx/>
              <a:defRPr sz="2300">
                <a:solidFill>
                  <a:srgbClr val="FFFFFF"/>
                </a:solidFill>
              </a:defRPr>
            </a:lvl4pPr>
            <a:lvl5pPr marL="2120900" indent="-292100">
              <a:buFontTx/>
              <a:defRPr sz="23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925285" y="2812576"/>
            <a:ext cx="10269540" cy="1577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55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Рисунок 1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" name="Рисунок 2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" name="Рисунок 3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" name="Рисунок 4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7" name="Рисунок 6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5AEA24B6EE6FBE10471BD2BE00D938B7.dms.sberbank.ru/5AEA24B6EE6FBE10471BD2BE00D938B7-C9DC784951FB78725DA6809BE0BB70C0-E0473655706E8163715FE69990BC46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80879" y="2906079"/>
            <a:ext cx="6002801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9" name="Номер слайда 5"/>
          <p:cNvSpPr txBox="1"/>
          <p:nvPr/>
        </p:nvSpPr>
        <p:spPr>
          <a:xfrm>
            <a:off x="9256087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7402513" y="0"/>
            <a:ext cx="478948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996159" y="1646240"/>
            <a:ext cx="4962833" cy="132556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9" name="Номер слайда 5"/>
          <p:cNvSpPr txBox="1"/>
          <p:nvPr/>
        </p:nvSpPr>
        <p:spPr>
          <a:xfrm>
            <a:off x="9256087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478948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15037" y="3637915"/>
            <a:ext cx="5018088" cy="22447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1600"/>
            </a:lvl1pPr>
            <a:lvl2pPr marL="0" indent="457200" algn="r">
              <a:buSzTx/>
              <a:buFontTx/>
              <a:buNone/>
              <a:defRPr sz="1600"/>
            </a:lvl2pPr>
            <a:lvl3pPr marL="0" indent="914400" algn="r">
              <a:buSzTx/>
              <a:buFontTx/>
              <a:buNone/>
              <a:defRPr sz="1600"/>
            </a:lvl3pPr>
            <a:lvl4pPr marL="0" indent="1371600" algn="r">
              <a:buSzTx/>
              <a:buFontTx/>
              <a:buNone/>
              <a:defRPr sz="1600"/>
            </a:lvl4pPr>
            <a:lvl5pPr marL="0" indent="1828800" algn="r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9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rcRect t="2673" r="4970" b="2672"/>
          <a:stretch>
            <a:fillRect/>
          </a:stretch>
        </p:blipFill>
        <p:spPr>
          <a:xfrm>
            <a:off x="6816725" y="0"/>
            <a:ext cx="537527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Номер слайда 5"/>
          <p:cNvSpPr txBox="1"/>
          <p:nvPr/>
        </p:nvSpPr>
        <p:spPr>
          <a:xfrm>
            <a:off x="9256087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Номер слайда 5"/>
          <p:cNvSpPr txBox="1"/>
          <p:nvPr/>
        </p:nvSpPr>
        <p:spPr>
          <a:xfrm>
            <a:off x="9259067" y="640727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  <p:pic>
        <p:nvPicPr>
          <p:cNvPr id="72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4282" y="1226798"/>
            <a:ext cx="8126494" cy="462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0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rcRect t="2673" r="4970" b="2672"/>
          <a:stretch>
            <a:fillRect/>
          </a:stretch>
        </p:blipFill>
        <p:spPr>
          <a:xfrm>
            <a:off x="6816725" y="0"/>
            <a:ext cx="537527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Номер слайда 5"/>
          <p:cNvSpPr txBox="1"/>
          <p:nvPr/>
        </p:nvSpPr>
        <p:spPr>
          <a:xfrm>
            <a:off x="9256087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Номер слайда 5"/>
          <p:cNvSpPr txBox="1"/>
          <p:nvPr/>
        </p:nvSpPr>
        <p:spPr>
          <a:xfrm>
            <a:off x="9259067" y="640727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  <p:pic>
        <p:nvPicPr>
          <p:cNvPr id="83" name="Рисунок 2" descr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3911" y="711770"/>
            <a:ext cx="4135484" cy="5644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2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l="1358" t="2673" r="4969" b="4025"/>
          <a:stretch>
            <a:fillRect/>
          </a:stretch>
        </p:blipFill>
        <p:spPr>
          <a:xfrm>
            <a:off x="0" y="-1"/>
            <a:ext cx="12192001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36" y="147934"/>
            <a:ext cx="2760664" cy="155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79912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2225" y="404453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 5"/>
          <p:cNvSpPr txBox="1"/>
          <p:nvPr/>
        </p:nvSpPr>
        <p:spPr>
          <a:xfrm>
            <a:off x="9256087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Рисунок 2" descr="Рисунок 2"/>
          <p:cNvPicPr>
            <a:picLocks noChangeAspect="1"/>
          </p:cNvPicPr>
          <p:nvPr/>
        </p:nvPicPr>
        <p:blipFill>
          <a:blip r:embed="rId12">
            <a:extLst/>
          </a:blip>
          <a:srcRect t="2673" r="4969" b="2672"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SB San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B Sans Display Regular"/>
          <a:ea typeface="SB Sans Display Regular"/>
          <a:cs typeface="SB Sans Display Regular"/>
          <a:sym typeface="SB Sans Displ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B Sans Display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54" y="566105"/>
            <a:ext cx="2180581" cy="2123497"/>
          </a:xfrm>
          <a:prstGeom prst="rect">
            <a:avLst/>
          </a:prstGeom>
        </p:spPr>
      </p:pic>
      <p:sp>
        <p:nvSpPr>
          <p:cNvPr id="7" name="TextBox 21"/>
          <p:cNvSpPr txBox="1"/>
          <p:nvPr/>
        </p:nvSpPr>
        <p:spPr>
          <a:xfrm>
            <a:off x="7522795" y="1500829"/>
            <a:ext cx="280960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dirty="0" smtClean="0"/>
              <a:t>Штрих-код для скачивания приложения </a:t>
            </a:r>
          </a:p>
          <a:p>
            <a:r>
              <a:rPr lang="ru-RU" dirty="0" smtClean="0"/>
              <a:t>на </a:t>
            </a:r>
            <a:r>
              <a:rPr lang="en-US" b="1" dirty="0"/>
              <a:t>Android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54" y="3186693"/>
            <a:ext cx="2062000" cy="2021033"/>
          </a:xfrm>
          <a:prstGeom prst="rect">
            <a:avLst/>
          </a:prstGeom>
        </p:spPr>
      </p:pic>
      <p:sp>
        <p:nvSpPr>
          <p:cNvPr id="9" name="TextBox 21"/>
          <p:cNvSpPr txBox="1"/>
          <p:nvPr/>
        </p:nvSpPr>
        <p:spPr>
          <a:xfrm>
            <a:off x="7461835" y="3841280"/>
            <a:ext cx="2534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r>
              <a:rPr lang="ru-RU" dirty="0"/>
              <a:t>Штрих-код для скачивания приложения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en-US" b="1" dirty="0"/>
              <a:t>iOS</a:t>
            </a:r>
            <a:endParaRPr lang="ru-RU" b="1" dirty="0"/>
          </a:p>
        </p:txBody>
      </p:sp>
      <p:sp>
        <p:nvSpPr>
          <p:cNvPr id="11" name="TextBox 21"/>
          <p:cNvSpPr txBox="1"/>
          <p:nvPr/>
        </p:nvSpPr>
        <p:spPr>
          <a:xfrm>
            <a:off x="487242" y="4911152"/>
            <a:ext cx="2125303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dirty="0" smtClean="0"/>
              <a:t>У клиента на телефоне необходимо установить приложение </a:t>
            </a:r>
            <a:r>
              <a:rPr lang="ru-RU" b="1" dirty="0" smtClean="0"/>
              <a:t>«Острова.65» </a:t>
            </a:r>
            <a:r>
              <a:rPr lang="ru-RU" dirty="0"/>
              <a:t>в </a:t>
            </a:r>
            <a:r>
              <a:rPr lang="ru-RU" dirty="0" err="1"/>
              <a:t>AppStore</a:t>
            </a:r>
            <a:r>
              <a:rPr lang="ru-RU" dirty="0"/>
              <a:t> 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Play</a:t>
            </a:r>
            <a:endParaRPr lang="ru-RU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14" y="87763"/>
            <a:ext cx="2545078" cy="4699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74" y="566106"/>
            <a:ext cx="1889641" cy="37031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5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 5"/>
          <p:cNvSpPr txBox="1">
            <a:spLocks noGrp="1"/>
          </p:cNvSpPr>
          <p:nvPr>
            <p:ph type="sldNum" sz="quarter" idx="2"/>
          </p:nvPr>
        </p:nvSpPr>
        <p:spPr>
          <a:xfrm>
            <a:off x="11764670" y="640429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" name="TextBox 21"/>
          <p:cNvSpPr txBox="1"/>
          <p:nvPr/>
        </p:nvSpPr>
        <p:spPr>
          <a:xfrm>
            <a:off x="978451" y="622347"/>
            <a:ext cx="7761104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400"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4800" dirty="0" smtClean="0"/>
              <a:t>Инструкция для пользователей зарегистрированных на </a:t>
            </a:r>
            <a:r>
              <a:rPr lang="ru-RU" sz="4800" dirty="0" err="1" smtClean="0"/>
              <a:t>Госуслугах</a:t>
            </a:r>
            <a:r>
              <a:rPr lang="ru-RU" sz="4800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21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1" y="293384"/>
            <a:ext cx="2545078" cy="4699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95" y="293384"/>
            <a:ext cx="2545078" cy="469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30" y="272562"/>
            <a:ext cx="2545078" cy="4699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290" y="293384"/>
            <a:ext cx="2545078" cy="469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7" y="764039"/>
            <a:ext cx="1903156" cy="364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03" y="741790"/>
            <a:ext cx="1876988" cy="3785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053" y="720968"/>
            <a:ext cx="1894765" cy="3726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356" y="741790"/>
            <a:ext cx="1875227" cy="3744141"/>
          </a:xfrm>
          <a:prstGeom prst="rect">
            <a:avLst/>
          </a:prstGeom>
        </p:spPr>
      </p:pic>
      <p:sp>
        <p:nvSpPr>
          <p:cNvPr id="12" name="TextBox 21"/>
          <p:cNvSpPr txBox="1"/>
          <p:nvPr/>
        </p:nvSpPr>
        <p:spPr>
          <a:xfrm>
            <a:off x="526375" y="5122168"/>
            <a:ext cx="212530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Войдите в приложение и нажмите кнопку «</a:t>
            </a:r>
            <a:r>
              <a:rPr lang="ru-RU" sz="1200" b="1" dirty="0"/>
              <a:t>В</a:t>
            </a:r>
            <a:r>
              <a:rPr lang="ru-RU" sz="1200" b="1" dirty="0" smtClean="0"/>
              <a:t>ойти и зарегистрироваться</a:t>
            </a:r>
            <a:r>
              <a:rPr lang="ru-RU" sz="1200" dirty="0" smtClean="0"/>
              <a:t>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699" y="2214770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97216" y="2391508"/>
            <a:ext cx="923192" cy="386861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376095" y="5195437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«</a:t>
            </a:r>
            <a:r>
              <a:rPr lang="ru-RU" sz="1200" b="1" dirty="0" smtClean="0"/>
              <a:t>ГОСУСЛУГИ</a:t>
            </a:r>
            <a:r>
              <a:rPr lang="ru-RU" sz="1200" dirty="0" smtClean="0"/>
              <a:t>»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6506781" y="5122168"/>
            <a:ext cx="2125303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marL="342900" indent="-342900" algn="ctr">
              <a:buAutoNum type="arabicPeriod"/>
            </a:pPr>
            <a:r>
              <a:rPr lang="ru-RU" sz="1200" dirty="0" smtClean="0"/>
              <a:t>Введите Телефон, адрес электронной почты или СНИЛС </a:t>
            </a:r>
          </a:p>
          <a:p>
            <a:pPr marL="342900" indent="-342900" algn="ctr">
              <a:buAutoNum type="arabicPeriod"/>
            </a:pPr>
            <a:r>
              <a:rPr lang="ru-RU" sz="1200" dirty="0" smtClean="0"/>
              <a:t>Введите пароль от портала </a:t>
            </a:r>
            <a:r>
              <a:rPr lang="ru-RU" sz="1200" dirty="0" err="1" smtClean="0"/>
              <a:t>Госуслуг</a:t>
            </a:r>
            <a:endParaRPr lang="ru-RU" sz="1200" dirty="0" smtClean="0"/>
          </a:p>
          <a:p>
            <a:pPr marL="342900" indent="-342900" algn="ctr">
              <a:buAutoNum type="arabicPeriod"/>
            </a:pPr>
            <a:r>
              <a:rPr lang="ru-RU" sz="1200" dirty="0" smtClean="0"/>
              <a:t>Нажмите кнопку «</a:t>
            </a:r>
            <a:r>
              <a:rPr lang="ru-RU" sz="1200" b="1" dirty="0" smtClean="0"/>
              <a:t>Войти</a:t>
            </a:r>
            <a:r>
              <a:rPr lang="ru-RU" sz="1200" dirty="0" smtClean="0"/>
              <a:t>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25372" y="1845493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25372" y="2206869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25372" y="2596345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3250" y="1891631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3250" y="2253009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61597" y="2643223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9309290" y="5306834"/>
            <a:ext cx="212530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Выберите город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3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" y="272562"/>
            <a:ext cx="2545078" cy="4699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2" y="272562"/>
            <a:ext cx="2545078" cy="469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334" y="272562"/>
            <a:ext cx="2545078" cy="4699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83" y="272562"/>
            <a:ext cx="2545078" cy="469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9" y="722772"/>
            <a:ext cx="1845483" cy="3690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91" y="722772"/>
            <a:ext cx="1867461" cy="37795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28" y="722772"/>
            <a:ext cx="1891238" cy="3690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119" y="722772"/>
            <a:ext cx="1842371" cy="369096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66078" y="2568255"/>
            <a:ext cx="963784" cy="658522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286709" y="5153138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Карта сахалинца</a:t>
            </a:r>
            <a:r>
              <a:rPr lang="ru-RU" sz="1200" dirty="0" smtClean="0"/>
              <a:t>»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3220949" y="5153138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Добавить карту</a:t>
            </a:r>
            <a:r>
              <a:rPr lang="ru-RU" sz="1200" dirty="0" smtClean="0"/>
              <a:t>»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6283963" y="5153138"/>
            <a:ext cx="212530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marL="228600" indent="-228600" algn="ctr">
              <a:buAutoNum type="arabicPeriod"/>
            </a:pPr>
            <a:r>
              <a:rPr lang="ru-RU" sz="1200" dirty="0" smtClean="0"/>
              <a:t>Введите номер банковской карты платежной системы «МИР»</a:t>
            </a:r>
          </a:p>
          <a:p>
            <a:pPr marL="228600" indent="-228600" algn="ctr">
              <a:buAutoNum type="arabicPeriod"/>
            </a:pPr>
            <a:r>
              <a:rPr lang="ru-RU" sz="1200" dirty="0" smtClean="0"/>
              <a:t>Нажмите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Запомнить карту</a:t>
            </a:r>
            <a:r>
              <a:rPr lang="ru-RU" sz="1200" dirty="0" smtClean="0"/>
              <a:t>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8459" y="3559994"/>
            <a:ext cx="169813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19585" y="1300370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19585" y="1669647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6535" y="1346508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6535" y="1712045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1"/>
          <p:cNvSpPr txBox="1"/>
          <p:nvPr/>
        </p:nvSpPr>
        <p:spPr>
          <a:xfrm>
            <a:off x="9346977" y="5153138"/>
            <a:ext cx="212530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Карта зарегистрирована.</a:t>
            </a:r>
            <a:endParaRPr lang="en-US" sz="1200" dirty="0" smtClean="0"/>
          </a:p>
          <a:p>
            <a:pPr algn="ctr"/>
            <a:r>
              <a:rPr lang="ru-RU" sz="1200" dirty="0" smtClean="0"/>
              <a:t>Если клиенту доступны льготы, то они станут активны до 3 рабочих день</a:t>
            </a:r>
            <a:endParaRPr lang="ru-RU" sz="12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7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 5"/>
          <p:cNvSpPr txBox="1">
            <a:spLocks noGrp="1"/>
          </p:cNvSpPr>
          <p:nvPr>
            <p:ph type="sldNum" sz="quarter" idx="2"/>
          </p:nvPr>
        </p:nvSpPr>
        <p:spPr>
          <a:xfrm>
            <a:off x="11764670" y="640429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6" name="TextBox 21"/>
          <p:cNvSpPr txBox="1"/>
          <p:nvPr/>
        </p:nvSpPr>
        <p:spPr>
          <a:xfrm>
            <a:off x="1057580" y="683894"/>
            <a:ext cx="9581112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sz="1400"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4800" dirty="0" smtClean="0"/>
              <a:t>Инструкция для пользователей </a:t>
            </a:r>
          </a:p>
          <a:p>
            <a:pPr>
              <a:defRPr sz="1400"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4800" b="1" dirty="0" smtClean="0"/>
              <a:t>НЕ</a:t>
            </a:r>
            <a:r>
              <a:rPr lang="ru-RU" sz="4800" dirty="0" smtClean="0"/>
              <a:t> зарегистрированных </a:t>
            </a:r>
          </a:p>
          <a:p>
            <a:pPr>
              <a:defRPr sz="1400"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4800" dirty="0" smtClean="0"/>
              <a:t>на </a:t>
            </a:r>
            <a:r>
              <a:rPr lang="ru-RU" sz="4800" dirty="0" err="1" smtClean="0"/>
              <a:t>Госуслугах</a:t>
            </a:r>
            <a:r>
              <a:rPr lang="ru-RU" sz="4800" dirty="0" smtClean="0"/>
              <a:t>.</a:t>
            </a:r>
          </a:p>
          <a:p>
            <a:pPr>
              <a:defRPr sz="1400">
                <a:latin typeface="SB Sans Text"/>
                <a:ea typeface="SB Sans Text"/>
                <a:cs typeface="SB Sans Text"/>
                <a:sym typeface="SB Sans Text"/>
              </a:defRPr>
            </a:pPr>
            <a:r>
              <a:rPr lang="ru-RU" sz="4800" dirty="0" smtClean="0"/>
              <a:t>Регистрация через Банк.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4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61" y="293384"/>
            <a:ext cx="2545078" cy="4699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95" y="293384"/>
            <a:ext cx="2545078" cy="469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30" y="272562"/>
            <a:ext cx="2545078" cy="4699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290" y="293384"/>
            <a:ext cx="2545078" cy="469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7" y="764039"/>
            <a:ext cx="1903156" cy="364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03" y="741790"/>
            <a:ext cx="1876988" cy="3785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053" y="720968"/>
            <a:ext cx="1894765" cy="372615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15699" y="2214770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97216" y="2391508"/>
            <a:ext cx="923192" cy="386861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376095" y="5195437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«</a:t>
            </a:r>
            <a:r>
              <a:rPr lang="ru-RU" sz="1200" b="1" dirty="0" smtClean="0"/>
              <a:t>ГОСУСЛУГИ</a:t>
            </a:r>
            <a:r>
              <a:rPr lang="ru-RU" sz="1200" dirty="0" smtClean="0"/>
              <a:t>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553" y="798912"/>
            <a:ext cx="1896040" cy="372866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6725370" y="3290362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6391515" y="5214501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на надпись  «</a:t>
            </a:r>
            <a:r>
              <a:rPr lang="ru-RU" sz="1200" b="1" dirty="0" smtClean="0"/>
              <a:t>Зарегистрируйтесь</a:t>
            </a:r>
            <a:r>
              <a:rPr lang="ru-RU" sz="1200" dirty="0" smtClean="0"/>
              <a:t>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42511" y="2206869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9406935" y="5306834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Онлайн через Банк</a:t>
            </a:r>
            <a:r>
              <a:rPr lang="ru-RU" sz="1200" dirty="0" smtClean="0"/>
              <a:t>»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526375" y="5122168"/>
            <a:ext cx="212530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Войдите в приложение и нажмите кнопку «</a:t>
            </a:r>
            <a:r>
              <a:rPr lang="ru-RU" sz="1200" b="1" dirty="0"/>
              <a:t>В</a:t>
            </a:r>
            <a:r>
              <a:rPr lang="ru-RU" sz="1200" b="1" dirty="0" smtClean="0"/>
              <a:t>ойти и зарегистрироваться</a:t>
            </a:r>
            <a:r>
              <a:rPr lang="ru-RU" sz="1200" dirty="0" smtClean="0"/>
              <a:t>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64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" y="272562"/>
            <a:ext cx="2545078" cy="4699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2" y="272562"/>
            <a:ext cx="2545078" cy="469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21" y="272562"/>
            <a:ext cx="2545078" cy="4699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83" y="272562"/>
            <a:ext cx="2545078" cy="46996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7" y="750908"/>
            <a:ext cx="1871493" cy="37429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825" y="750908"/>
            <a:ext cx="1880897" cy="37429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771" y="750908"/>
            <a:ext cx="1848141" cy="3657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418" y="750908"/>
            <a:ext cx="1888854" cy="3833446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620491" y="1889454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01519" y="3674293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8659" y="3753424"/>
            <a:ext cx="181125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461418" y="4215077"/>
            <a:ext cx="1888854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375" y="5122168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Выберите клиентом какого банка являетесь.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3427229" y="5122168"/>
            <a:ext cx="212530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на надпись  «</a:t>
            </a:r>
            <a:r>
              <a:rPr lang="ru-RU" sz="1200" b="1" dirty="0" smtClean="0"/>
              <a:t>Зарегистрироваться</a:t>
            </a:r>
            <a:r>
              <a:rPr lang="ru-RU" sz="1200" dirty="0" smtClean="0"/>
              <a:t>» и Вас переадресует в приложение Сбербанк Онлайн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6264609" y="5259125"/>
            <a:ext cx="213045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Осуществите вход в приложение Сбербанк Онлайн и нажмите кнопку «</a:t>
            </a:r>
            <a:r>
              <a:rPr lang="ru-RU" sz="1200" b="1" dirty="0"/>
              <a:t>Зарегистрироваться</a:t>
            </a:r>
            <a:r>
              <a:rPr lang="ru-RU" sz="1200" dirty="0" smtClean="0"/>
              <a:t>»</a:t>
            </a:r>
          </a:p>
        </p:txBody>
      </p:sp>
      <p:sp>
        <p:nvSpPr>
          <p:cNvPr id="25" name="TextBox 21"/>
          <p:cNvSpPr txBox="1"/>
          <p:nvPr/>
        </p:nvSpPr>
        <p:spPr>
          <a:xfrm>
            <a:off x="9343193" y="5259125"/>
            <a:ext cx="212530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Проверьте данные и нажмите кнопку «</a:t>
            </a:r>
            <a:r>
              <a:rPr lang="ru-RU" sz="1200" b="1" dirty="0" smtClean="0"/>
              <a:t>Продолжить</a:t>
            </a:r>
            <a:r>
              <a:rPr lang="ru-RU" sz="1200" dirty="0" smtClean="0"/>
              <a:t>»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5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" y="272562"/>
            <a:ext cx="2545078" cy="4699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2" y="272562"/>
            <a:ext cx="2545078" cy="4699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39" y="705678"/>
            <a:ext cx="1898233" cy="38334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707" y="705678"/>
            <a:ext cx="1898600" cy="380365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22939" y="993532"/>
            <a:ext cx="1675137" cy="1003724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1475" y="4109447"/>
            <a:ext cx="1859697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9792" y="1704817"/>
            <a:ext cx="1933515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522939" y="5256060"/>
            <a:ext cx="2125303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Проверьте данные. </a:t>
            </a:r>
          </a:p>
          <a:p>
            <a:pPr algn="ctr"/>
            <a:r>
              <a:rPr lang="ru-RU" sz="1200" dirty="0" smtClean="0"/>
              <a:t>Если данные отсутствуют, то необходимо ввести номер СНИЛС и адрес электронной почты. </a:t>
            </a:r>
          </a:p>
          <a:p>
            <a:pPr algn="ctr"/>
            <a:r>
              <a:rPr lang="ru-RU" sz="1200" dirty="0" smtClean="0"/>
              <a:t>Затем нажмите кнопку «</a:t>
            </a:r>
            <a:r>
              <a:rPr lang="ru-RU" sz="1200" b="1" dirty="0" smtClean="0"/>
              <a:t>Продолжить</a:t>
            </a:r>
            <a:r>
              <a:rPr lang="ru-RU" sz="1200" dirty="0" smtClean="0"/>
              <a:t>»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3333897" y="5256060"/>
            <a:ext cx="212530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Регистрация окончена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630" y="272562"/>
            <a:ext cx="2545078" cy="46996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053" y="720968"/>
            <a:ext cx="1894765" cy="3726159"/>
          </a:xfrm>
          <a:prstGeom prst="rect">
            <a:avLst/>
          </a:prstGeom>
        </p:spPr>
      </p:pic>
      <p:sp>
        <p:nvSpPr>
          <p:cNvPr id="23" name="TextBox 21"/>
          <p:cNvSpPr txBox="1"/>
          <p:nvPr/>
        </p:nvSpPr>
        <p:spPr>
          <a:xfrm>
            <a:off x="6365631" y="5122168"/>
            <a:ext cx="2266454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Повторно откройте  приложение «Острова.65»</a:t>
            </a:r>
          </a:p>
          <a:p>
            <a:pPr marL="342900" indent="-342900" algn="ctr">
              <a:buAutoNum type="arabicPeriod"/>
            </a:pPr>
            <a:r>
              <a:rPr lang="ru-RU" sz="1200" dirty="0" smtClean="0"/>
              <a:t>Введите Телефон, адрес электронной почты или СНИЛС </a:t>
            </a:r>
          </a:p>
          <a:p>
            <a:pPr marL="342900" indent="-342900" algn="ctr">
              <a:buAutoNum type="arabicPeriod"/>
            </a:pPr>
            <a:r>
              <a:rPr lang="ru-RU" sz="1200" dirty="0" smtClean="0"/>
              <a:t>Введите пароль от портала </a:t>
            </a:r>
            <a:r>
              <a:rPr lang="ru-RU" sz="1200" dirty="0" err="1" smtClean="0"/>
              <a:t>Госуслуг</a:t>
            </a:r>
            <a:endParaRPr lang="ru-RU" sz="1200" dirty="0" smtClean="0"/>
          </a:p>
          <a:p>
            <a:pPr marL="342900" indent="-342900" algn="ctr">
              <a:buAutoNum type="arabicPeriod"/>
            </a:pPr>
            <a:r>
              <a:rPr lang="ru-RU" sz="1200" dirty="0" smtClean="0"/>
              <a:t>Нажмите кнопку «</a:t>
            </a:r>
            <a:r>
              <a:rPr lang="ru-RU" sz="1200" b="1" dirty="0" smtClean="0"/>
              <a:t>Войти</a:t>
            </a:r>
            <a:r>
              <a:rPr lang="ru-RU" sz="1200" dirty="0" smtClean="0"/>
              <a:t>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25372" y="1845493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25372" y="2206869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25372" y="2596345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3250" y="1891631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250" y="2253009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61597" y="2643223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290" y="293384"/>
            <a:ext cx="2545078" cy="469967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356" y="741790"/>
            <a:ext cx="1875227" cy="3744141"/>
          </a:xfrm>
          <a:prstGeom prst="rect">
            <a:avLst/>
          </a:prstGeom>
        </p:spPr>
      </p:pic>
      <p:sp>
        <p:nvSpPr>
          <p:cNvPr id="32" name="TextBox 21"/>
          <p:cNvSpPr txBox="1"/>
          <p:nvPr/>
        </p:nvSpPr>
        <p:spPr>
          <a:xfrm>
            <a:off x="9309290" y="5306834"/>
            <a:ext cx="212530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 smtClean="0"/>
              <a:t>Выберите город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6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" y="272562"/>
            <a:ext cx="2545078" cy="4699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42" y="272562"/>
            <a:ext cx="2545078" cy="469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334" y="272562"/>
            <a:ext cx="2545078" cy="4699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83" y="272562"/>
            <a:ext cx="2545078" cy="469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9" y="722772"/>
            <a:ext cx="1845483" cy="3690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91" y="722772"/>
            <a:ext cx="1867461" cy="37795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028" y="722772"/>
            <a:ext cx="1891238" cy="3690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119" y="722772"/>
            <a:ext cx="1842371" cy="369096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66078" y="2568255"/>
            <a:ext cx="963784" cy="658522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286709" y="5153138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Карта сахалинца</a:t>
            </a:r>
            <a:r>
              <a:rPr lang="ru-RU" sz="1200" dirty="0" smtClean="0"/>
              <a:t>»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3220949" y="5153138"/>
            <a:ext cx="21253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Добавить карту</a:t>
            </a:r>
            <a:r>
              <a:rPr lang="ru-RU" sz="1200" dirty="0" smtClean="0"/>
              <a:t>»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6283963" y="5153138"/>
            <a:ext cx="212530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marL="228600" indent="-228600" algn="ctr">
              <a:buAutoNum type="arabicPeriod"/>
            </a:pPr>
            <a:r>
              <a:rPr lang="ru-RU" sz="1200" dirty="0" smtClean="0"/>
              <a:t>Введите номер банковской карты платежной системы «МИР»</a:t>
            </a:r>
          </a:p>
          <a:p>
            <a:pPr marL="228600" indent="-228600" algn="ctr">
              <a:buAutoNum type="arabicPeriod"/>
            </a:pPr>
            <a:r>
              <a:rPr lang="ru-RU" sz="1200" dirty="0" smtClean="0"/>
              <a:t>Нажмите кнопку </a:t>
            </a:r>
          </a:p>
          <a:p>
            <a:pPr algn="ctr"/>
            <a:r>
              <a:rPr lang="ru-RU" sz="1200" dirty="0" smtClean="0"/>
              <a:t>«</a:t>
            </a:r>
            <a:r>
              <a:rPr lang="ru-RU" sz="1200" b="1" dirty="0" smtClean="0"/>
              <a:t>Запомнить карту</a:t>
            </a:r>
            <a:r>
              <a:rPr lang="ru-RU" sz="1200" dirty="0" smtClean="0"/>
              <a:t>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8459" y="3559994"/>
            <a:ext cx="169813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19585" y="1300370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19585" y="1669647"/>
            <a:ext cx="1688123" cy="369277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SB Sans Displa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6535" y="1346508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6535" y="1712045"/>
            <a:ext cx="155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9346977" y="5153138"/>
            <a:ext cx="212530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SB Sans Text"/>
                <a:ea typeface="SB Sans Text"/>
                <a:cs typeface="SB Sans Text"/>
                <a:sym typeface="SB Sans Text"/>
              </a:defRPr>
            </a:lvl1pPr>
          </a:lstStyle>
          <a:p>
            <a:pPr algn="ctr"/>
            <a:r>
              <a:rPr lang="ru-RU" sz="1200" dirty="0"/>
              <a:t>Карта зарегистрирована.</a:t>
            </a:r>
            <a:endParaRPr lang="en-US" sz="1200" dirty="0"/>
          </a:p>
          <a:p>
            <a:pPr algn="ctr"/>
            <a:r>
              <a:rPr lang="ru-RU" sz="1200" dirty="0"/>
              <a:t>Если клиенту доступны льготы, то они станут активны до 3 рабочих день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2404" y="6203814"/>
            <a:ext cx="1632463" cy="4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0A038"/>
      </a:accent1>
      <a:accent2>
        <a:srgbClr val="41E3B3"/>
      </a:accent2>
      <a:accent3>
        <a:srgbClr val="1F6963"/>
      </a:accent3>
      <a:accent4>
        <a:srgbClr val="117D89"/>
      </a:accent4>
      <a:accent5>
        <a:srgbClr val="208468"/>
      </a:accent5>
      <a:accent6>
        <a:srgbClr val="20A099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SB Sans Display"/>
        <a:ea typeface="SB Sans Display"/>
        <a:cs typeface="SB Sans Display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B Sans Displ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B Sans Displ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0A038"/>
      </a:accent1>
      <a:accent2>
        <a:srgbClr val="41E3B3"/>
      </a:accent2>
      <a:accent3>
        <a:srgbClr val="1F6963"/>
      </a:accent3>
      <a:accent4>
        <a:srgbClr val="117D89"/>
      </a:accent4>
      <a:accent5>
        <a:srgbClr val="208468"/>
      </a:accent5>
      <a:accent6>
        <a:srgbClr val="20A099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SB Sans Display"/>
        <a:ea typeface="SB Sans Display"/>
        <a:cs typeface="SB Sans Display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B Sans Displ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B Sans Displ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298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SB Sans Display</vt:lpstr>
      <vt:lpstr>SB Sans Display Light</vt:lpstr>
      <vt:lpstr>SB Sans Display Regular</vt:lpstr>
      <vt:lpstr>SB Sans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Кириенко Сергей Борисович</cp:lastModifiedBy>
  <cp:revision>23</cp:revision>
  <dcterms:modified xsi:type="dcterms:W3CDTF">2021-08-02T23:30:02Z</dcterms:modified>
</cp:coreProperties>
</file>