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72" r:id="rId1"/>
  </p:sldMasterIdLst>
  <p:notesMasterIdLst>
    <p:notesMasterId r:id="rId26"/>
  </p:notesMasterIdLst>
  <p:handoutMasterIdLst>
    <p:handoutMasterId r:id="rId27"/>
  </p:handoutMasterIdLst>
  <p:sldIdLst>
    <p:sldId id="773" r:id="rId2"/>
    <p:sldId id="725" r:id="rId3"/>
    <p:sldId id="795" r:id="rId4"/>
    <p:sldId id="772" r:id="rId5"/>
    <p:sldId id="785" r:id="rId6"/>
    <p:sldId id="749" r:id="rId7"/>
    <p:sldId id="823" r:id="rId8"/>
    <p:sldId id="668" r:id="rId9"/>
    <p:sldId id="786" r:id="rId10"/>
    <p:sldId id="800" r:id="rId11"/>
    <p:sldId id="817" r:id="rId12"/>
    <p:sldId id="816" r:id="rId13"/>
    <p:sldId id="768" r:id="rId14"/>
    <p:sldId id="822" r:id="rId15"/>
    <p:sldId id="777" r:id="rId16"/>
    <p:sldId id="788" r:id="rId17"/>
    <p:sldId id="810" r:id="rId18"/>
    <p:sldId id="790" r:id="rId19"/>
    <p:sldId id="801" r:id="rId20"/>
    <p:sldId id="830" r:id="rId21"/>
    <p:sldId id="742" r:id="rId22"/>
    <p:sldId id="763" r:id="rId23"/>
    <p:sldId id="793" r:id="rId24"/>
    <p:sldId id="831" r:id="rId25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BFB1CA4-1367-4EDF-9308-D6E6A109B841}">
          <p14:sldIdLst>
            <p14:sldId id="773"/>
            <p14:sldId id="725"/>
            <p14:sldId id="795"/>
            <p14:sldId id="772"/>
            <p14:sldId id="785"/>
            <p14:sldId id="749"/>
            <p14:sldId id="823"/>
            <p14:sldId id="668"/>
            <p14:sldId id="786"/>
            <p14:sldId id="800"/>
            <p14:sldId id="817"/>
            <p14:sldId id="816"/>
            <p14:sldId id="768"/>
            <p14:sldId id="822"/>
            <p14:sldId id="777"/>
            <p14:sldId id="788"/>
            <p14:sldId id="810"/>
            <p14:sldId id="790"/>
            <p14:sldId id="801"/>
            <p14:sldId id="830"/>
            <p14:sldId id="742"/>
            <p14:sldId id="763"/>
            <p14:sldId id="793"/>
            <p14:sldId id="83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2" userDrawn="1">
          <p15:clr>
            <a:srgbClr val="A4A3A4"/>
          </p15:clr>
        </p15:guide>
        <p15:guide id="2" pos="312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алина В. Кононенко" initials="ГВК" lastIdx="1" clrIdx="0">
    <p:extLst>
      <p:ext uri="{19B8F6BF-5375-455C-9EA6-DF929625EA0E}">
        <p15:presenceInfo xmlns:p15="http://schemas.microsoft.com/office/powerpoint/2012/main" userId="S-1-5-21-507921405-1647877149-725345543-1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625B1"/>
    <a:srgbClr val="683CE4"/>
    <a:srgbClr val="66FFFF"/>
    <a:srgbClr val="FFCCFF"/>
    <a:srgbClr val="BDF7AF"/>
    <a:srgbClr val="C3B2F4"/>
    <a:srgbClr val="CCCCFF"/>
    <a:srgbClr val="C55A11"/>
    <a:srgbClr val="FF99FF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202B0CA-FC54-4496-8BCA-5EF66A818D29}" styleName="Темный стиль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57" autoAdjust="0"/>
    <p:restoredTop sz="99883" autoAdjust="0"/>
  </p:normalViewPr>
  <p:slideViewPr>
    <p:cSldViewPr>
      <p:cViewPr varScale="1">
        <p:scale>
          <a:sx n="116" d="100"/>
          <a:sy n="116" d="100"/>
        </p:scale>
        <p:origin x="18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notesViewPr>
    <p:cSldViewPr>
      <p:cViewPr varScale="1">
        <p:scale>
          <a:sx n="71" d="100"/>
          <a:sy n="71" d="100"/>
        </p:scale>
        <p:origin x="-1229" y="-82"/>
      </p:cViewPr>
      <p:guideLst>
        <p:guide orient="horz" pos="2142"/>
        <p:guide pos="312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dirty="0"/>
              <a:t>Динамика промышленного производства</a:t>
            </a:r>
          </a:p>
        </c:rich>
      </c:tx>
      <c:layout>
        <c:manualLayout>
          <c:xMode val="edge"/>
          <c:yMode val="edge"/>
          <c:x val="0.1866495031905146"/>
          <c:y val="3.197445654186572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4.8088451986263117E-2"/>
          <c:y val="8.1827884960765249E-2"/>
          <c:w val="0.87049824473444071"/>
          <c:h val="0.6598083740446261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Лист1!$E$4</c:f>
              <c:strCache>
                <c:ptCount val="1"/>
                <c:pt idx="0">
                  <c:v>отгружено товаров собственногопроизводства, всего по Сахалинской области, млрд.руб.</c:v>
                </c:pt>
              </c:strCache>
            </c:strRef>
          </c:tx>
          <c:spPr>
            <a:solidFill>
              <a:srgbClr val="1B2DD5"/>
            </a:solidFill>
            <a:scene3d>
              <a:camera prst="orthographicFront"/>
              <a:lightRig rig="balanced" dir="t">
                <a:rot lat="0" lon="0" rev="8700000"/>
              </a:lightRig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Лист1!$F$3:$L$3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Лист1!$F$4:$L$4</c:f>
              <c:numCache>
                <c:formatCode>General</c:formatCode>
                <c:ptCount val="5"/>
                <c:pt idx="0">
                  <c:v>1108.4000000000001</c:v>
                </c:pt>
                <c:pt idx="1">
                  <c:v>1084.9000000000001</c:v>
                </c:pt>
                <c:pt idx="2">
                  <c:v>861.2</c:v>
                </c:pt>
                <c:pt idx="3">
                  <c:v>1049.5999999999999</c:v>
                </c:pt>
                <c:pt idx="4">
                  <c:v>1168</c:v>
                </c:pt>
              </c:numCache>
            </c:numRef>
          </c:val>
        </c:ser>
        <c:ser>
          <c:idx val="1"/>
          <c:order val="1"/>
          <c:tx>
            <c:strRef>
              <c:f>Лист1!$E$5</c:f>
              <c:strCache>
                <c:ptCount val="1"/>
                <c:pt idx="0">
                  <c:v>в т. ч. городской округ Ногликский"</c:v>
                </c:pt>
              </c:strCache>
            </c:strRef>
          </c:tx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scene3d>
                <a:camera prst="orthographicFront"/>
                <a:lightRig rig="threePt" dir="t"/>
              </a:scene3d>
              <a:sp3d>
                <a:bevelT prst="relaxedInset"/>
              </a:sp3d>
            </c:spPr>
            <c:txPr>
              <a:bodyPr/>
              <a:lstStyle/>
              <a:p>
                <a:pPr>
                  <a:defRPr sz="13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Лист1!$F$3:$L$3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Лист1!$F$5:$L$5</c:f>
              <c:numCache>
                <c:formatCode>General</c:formatCode>
                <c:ptCount val="5"/>
                <c:pt idx="0">
                  <c:v>631.9</c:v>
                </c:pt>
                <c:pt idx="1">
                  <c:v>612</c:v>
                </c:pt>
                <c:pt idx="2">
                  <c:v>440.1</c:v>
                </c:pt>
                <c:pt idx="3">
                  <c:v>539.5</c:v>
                </c:pt>
                <c:pt idx="4">
                  <c:v>389.5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4"/>
        <c:axId val="304782816"/>
        <c:axId val="304783208"/>
      </c:barChart>
      <c:catAx>
        <c:axId val="304782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4783208"/>
        <c:crosses val="autoZero"/>
        <c:auto val="1"/>
        <c:lblAlgn val="ctr"/>
        <c:lblOffset val="100"/>
        <c:noMultiLvlLbl val="0"/>
      </c:catAx>
      <c:valAx>
        <c:axId val="304783208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04782816"/>
        <c:crosses val="autoZero"/>
        <c:crossBetween val="between"/>
      </c:valAx>
      <c:spPr>
        <a:effectLst>
          <a:glow rad="139700">
            <a:schemeClr val="accent3">
              <a:satMod val="175000"/>
              <a:alpha val="40000"/>
            </a:schemeClr>
          </a:glow>
        </a:effectLst>
      </c:spPr>
    </c:plotArea>
    <c:legend>
      <c:legendPos val="b"/>
      <c:legendEntry>
        <c:idx val="0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200" baseline="0"/>
            </a:pPr>
            <a:endParaRPr lang="ru-RU"/>
          </a:p>
        </c:txPr>
      </c:legendEntry>
      <c:layout>
        <c:manualLayout>
          <c:xMode val="edge"/>
          <c:yMode val="edge"/>
          <c:x val="3.6736020391093201E-2"/>
          <c:y val="0.8039488974951744"/>
          <c:w val="0.96326405556615713"/>
          <c:h val="0.1960510898144267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spPr>
    <a:solidFill>
      <a:schemeClr val="lt1"/>
    </a:solidFill>
    <a:ln w="25400" cap="flat" cmpd="sng" algn="ctr">
      <a:solidFill>
        <a:srgbClr val="683CE4"/>
      </a:solidFill>
      <a:prstDash val="solid"/>
    </a:ln>
    <a:effectLst>
      <a:glow rad="139700">
        <a:schemeClr val="accent1">
          <a:satMod val="175000"/>
          <a:alpha val="40000"/>
        </a:schemeClr>
      </a:glow>
      <a:innerShdw blurRad="114300">
        <a:prstClr val="black"/>
      </a:innerShdw>
      <a:softEdge rad="12700"/>
    </a:effectLst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2-25T10:44:12.053" idx="1">
    <p:pos x="10" y="10"/>
    <p:text/>
    <p:extLst>
      <p:ext uri="{C676402C-5697-4E1C-873F-D02D1690AC5C}">
        <p15:threadingInfo xmlns:p15="http://schemas.microsoft.com/office/powerpoint/2012/main" timeZoneBias="-6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23944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6457036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597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942" tIns="45472" rIns="90942" bIns="45472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805CE4-DF5A-4788-8287-84A97EAA3B9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8371755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3944" y="1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65488" y="509588"/>
            <a:ext cx="3397250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3819" y="3229058"/>
            <a:ext cx="7941309" cy="3059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6457036"/>
            <a:ext cx="4302696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922" tIns="45461" rIns="90922" bIns="4546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B83091-859C-4149-A6A2-153E03C851A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475143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8152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10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2003642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11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5679089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12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30886856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13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4908077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56508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1007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59285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84680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8397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19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463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6893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20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515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21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928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22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5858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3741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24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149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3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99046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4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305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5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92495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6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3459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7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414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1D8F05-2E17-40B1-9B76-4034623A2FF0}" type="slidenum">
              <a:rPr lang="ru-RU" smtClean="0">
                <a:latin typeface="Arial" charset="0"/>
              </a:rPr>
              <a:pPr/>
              <a:t>8</a:t>
            </a:fld>
            <a:endParaRPr lang="ru-RU" dirty="0" smtClean="0">
              <a:latin typeface="Arial" charset="0"/>
            </a:endParaRPr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5" y="6457037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8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</p:spTree>
    <p:extLst>
      <p:ext uri="{BB962C8B-B14F-4D97-AF65-F5344CB8AC3E}">
        <p14:creationId xmlns:p14="http://schemas.microsoft.com/office/powerpoint/2010/main" val="2345281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5623944" y="6457036"/>
            <a:ext cx="4300389" cy="339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922" tIns="45461" rIns="90922" bIns="45461" anchor="b"/>
          <a:lstStyle/>
          <a:p>
            <a:pPr algn="r"/>
            <a:fld id="{4AC42F08-49F6-4178-8CCC-432FBCB6E574}" type="slidenum">
              <a:rPr lang="ru-RU" sz="1200"/>
              <a:pPr algn="r"/>
              <a:t>9</a:t>
            </a:fld>
            <a:endParaRPr lang="ru-RU" sz="1200" dirty="0"/>
          </a:p>
        </p:txBody>
      </p:sp>
      <p:sp>
        <p:nvSpPr>
          <p:cNvPr id="266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" name="Верхний колонтитул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7B83091-859C-4149-A6A2-153E03C851A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0837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A977F-2504-E741-85B4-8F01994E1F25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94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9A7C16-FAF2-2C41-B697-563997C522AD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164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19D9EA-0687-604F-B97A-763B6765DF9F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27155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9A02F-357D-AF42-B110-A7740AFDCA1B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93993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9B27-4D02-2940-AED5-BC8F2B3B1507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014729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F7878-2C98-7449-BB8F-764A5EA8E558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98827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D2F403-9584-1749-B6AB-5E1C5F94527C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9593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C0351-EB03-5444-BA93-B7E778374E24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714554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ADB90-FF7E-5041-AB9F-1BC0957AB829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06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B8CB6-48D8-4E47-B0D3-B56230F429D0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8914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16D3-DCE8-CC45-8106-AE5DFCD073F9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42316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73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FFFB4-400D-1240-AB24-6F86C96D4DFB}" type="datetimeFigureOut">
              <a:rPr lang="en-US" smtClean="0"/>
              <a:t>3/9/2023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4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880" r:id="rId8"/>
    <p:sldLayoutId id="2147483881" r:id="rId9"/>
    <p:sldLayoutId id="2147483882" r:id="rId10"/>
    <p:sldLayoutId id="21474838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2.png"/><Relationship Id="rId9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1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3" Type="http://schemas.openxmlformats.org/officeDocument/2006/relationships/image" Target="../media/image1.jpeg"/><Relationship Id="rId7" Type="http://schemas.openxmlformats.org/officeDocument/2006/relationships/image" Target="../media/image6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g"/><Relationship Id="rId5" Type="http://schemas.openxmlformats.org/officeDocument/2006/relationships/image" Target="../media/image65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1560" y="2564904"/>
            <a:ext cx="800105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3625B1"/>
                </a:solidFill>
              </a:rPr>
              <a:t>Убедительная просьба отключить сотовые телефоны</a:t>
            </a:r>
          </a:p>
          <a:p>
            <a:pPr algn="ctr"/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928802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Производство энергоресурсов</a:t>
            </a: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465" y="6550223"/>
            <a:ext cx="395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10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42" y="4359251"/>
            <a:ext cx="4100378" cy="2430821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50347"/>
            <a:ext cx="3816424" cy="230395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104" y="2060848"/>
            <a:ext cx="4147864" cy="23707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6056" y="4330875"/>
            <a:ext cx="3930879" cy="226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228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Рыболовство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823644" y="6550222"/>
            <a:ext cx="3203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76457" y="6550223"/>
            <a:ext cx="4675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11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5402" y="4144516"/>
            <a:ext cx="3171524" cy="2037326"/>
          </a:xfrm>
          <a:prstGeom prst="rect">
            <a:avLst/>
          </a:prstGeom>
          <a:effectLst>
            <a:softEdge rad="762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358657" y="6080851"/>
            <a:ext cx="36358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период </a:t>
            </a:r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путины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осуществляли </a:t>
            </a:r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деятельность 30 </a:t>
            </a:r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хозяйство по добычи рыбы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20914" y="623474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Переработкой занимались</a:t>
            </a:r>
          </a:p>
          <a:p>
            <a:r>
              <a:rPr lang="ru-RU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</a:t>
            </a:r>
            <a:r>
              <a:rPr lang="ru-RU" sz="16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береговых предприятий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56" y="4233803"/>
            <a:ext cx="3548651" cy="204421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5781" y="1749510"/>
            <a:ext cx="473426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668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Лесопромышленный комплекс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43966" y="6329283"/>
            <a:ext cx="392530" cy="365125"/>
          </a:xfrm>
        </p:spPr>
        <p:txBody>
          <a:bodyPr/>
          <a:lstStyle/>
          <a:p>
            <a:pPr>
              <a:defRPr/>
            </a:pPr>
            <a:endParaRPr lang="ru-RU" sz="1000" dirty="0">
              <a:latin typeface="Tahoma" pitchFamily="34" charset="0"/>
            </a:endParaRPr>
          </a:p>
          <a:p>
            <a:pPr>
              <a:defRPr/>
            </a:pPr>
            <a:r>
              <a:rPr lang="ru-RU" sz="1000" dirty="0" smtClean="0">
                <a:latin typeface="Tahoma" pitchFamily="34" charset="0"/>
              </a:rPr>
              <a:t>12</a:t>
            </a:r>
          </a:p>
          <a:p>
            <a:pPr>
              <a:defRPr/>
            </a:pPr>
            <a:endParaRPr lang="ru-RU" sz="1000" dirty="0">
              <a:latin typeface="Tahoma" pitchFamily="34" charset="0"/>
            </a:endParaRPr>
          </a:p>
          <a:p>
            <a:pPr>
              <a:defRPr/>
            </a:pP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47" y="1700808"/>
            <a:ext cx="2599944" cy="1740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92" y="1681391"/>
            <a:ext cx="2699792" cy="2024844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6579" y="3479401"/>
            <a:ext cx="5642274" cy="327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6267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9468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Пищевая промышленность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643967" y="6357958"/>
            <a:ext cx="5000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13</a:t>
            </a:r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3850" y="2197955"/>
            <a:ext cx="36600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77" y="1889292"/>
            <a:ext cx="3059832" cy="1912395"/>
          </a:xfrm>
          <a:prstGeom prst="rect">
            <a:avLst/>
          </a:prstGeom>
          <a:effectLst>
            <a:softEdge rad="279400"/>
          </a:effectLst>
        </p:spPr>
      </p:pic>
      <p:sp>
        <p:nvSpPr>
          <p:cNvPr id="14" name="TextBox 13"/>
          <p:cNvSpPr txBox="1"/>
          <p:nvPr/>
        </p:nvSpPr>
        <p:spPr>
          <a:xfrm>
            <a:off x="633978" y="2476252"/>
            <a:ext cx="36600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Пищевая промышленность представлена </a:t>
            </a:r>
            <a:r>
              <a:rPr lang="ru-RU" sz="1600" b="1" i="1" dirty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</a:t>
            </a:r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предприятиями </a:t>
            </a:r>
            <a:endParaRPr lang="ru-RU" sz="1600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219" y="3339324"/>
            <a:ext cx="5423857" cy="30919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53959" y="3940836"/>
            <a:ext cx="3956265" cy="244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469" y="4754719"/>
            <a:ext cx="1632909" cy="186515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519" y="1714488"/>
            <a:ext cx="1767738" cy="193053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48" y="1665156"/>
            <a:ext cx="1763688" cy="13227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27784" y="4876848"/>
            <a:ext cx="2304256" cy="140290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8803" y="2049646"/>
            <a:ext cx="2130855" cy="1260220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6693" y="1268760"/>
            <a:ext cx="2795929" cy="309634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08131" y="1748355"/>
            <a:ext cx="3445405" cy="235788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399" y="4365103"/>
            <a:ext cx="3547841" cy="280957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158706" y="4365103"/>
            <a:ext cx="3704362" cy="286373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54117" y="2988617"/>
            <a:ext cx="2754014" cy="159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8685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Сельское хозяйство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6849" y="2183066"/>
            <a:ext cx="39480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Меры поддержки:</a:t>
            </a:r>
          </a:p>
          <a:p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</a:t>
            </a:r>
            <a:r>
              <a:rPr lang="ru-RU" sz="1600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Возмещение затрат на </a:t>
            </a:r>
          </a:p>
          <a:p>
            <a:r>
              <a:rPr lang="ru-RU" sz="1600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содержание </a:t>
            </a:r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коров  и оленей</a:t>
            </a:r>
          </a:p>
          <a:p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</a:t>
            </a:r>
            <a:r>
              <a:rPr lang="ru-RU" sz="1600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Поставка дотационных к\кормов </a:t>
            </a:r>
          </a:p>
          <a:p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Консультативные услуги</a:t>
            </a:r>
          </a:p>
          <a:p>
            <a:r>
              <a:rPr lang="ru-RU" sz="1600" i="1" dirty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1600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Сельскохозяйственные ярмарки</a:t>
            </a:r>
            <a:endParaRPr lang="ru-RU" sz="1600" i="1" dirty="0">
              <a:solidFill>
                <a:srgbClr val="362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89" y="4334241"/>
            <a:ext cx="3446590" cy="2285634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856" y="2239626"/>
            <a:ext cx="6480720" cy="40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968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4829" y="1972578"/>
            <a:ext cx="2973635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торговый реестр включено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93 объекта  торговли, в т. ч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 магазинов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торговых центра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универсальный рынок</a:t>
            </a:r>
          </a:p>
          <a:p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нестационарных объекта</a:t>
            </a:r>
          </a:p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680639"/>
            <a:ext cx="3483777" cy="2177361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0675" y="3573016"/>
            <a:ext cx="3491880" cy="261891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66" y="1801223"/>
            <a:ext cx="5237239" cy="292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8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Торговля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15921" y="1752421"/>
            <a:ext cx="3872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«Доступная рыба», 4 магазинов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8557" y="1774873"/>
            <a:ext cx="335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социальных магазина и 1 аптека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2011724"/>
            <a:ext cx="2108089" cy="2547703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3" name="TextBox 12"/>
          <p:cNvSpPr txBox="1"/>
          <p:nvPr/>
        </p:nvSpPr>
        <p:spPr>
          <a:xfrm>
            <a:off x="88415" y="4005463"/>
            <a:ext cx="1867819" cy="307777"/>
          </a:xfrm>
          <a:prstGeom prst="rect">
            <a:avLst/>
          </a:prstGeom>
          <a:solidFill>
            <a:srgbClr val="66FFFF"/>
          </a:solidFill>
        </p:spPr>
        <p:txBody>
          <a:bodyPr wrap="none" rtlCol="0">
            <a:spAutoFit/>
          </a:bodyPr>
          <a:lstStyle/>
          <a:p>
            <a:r>
              <a:rPr lang="ru-RU" sz="1400" dirty="0" smtClean="0">
                <a:solidFill>
                  <a:srgbClr val="683CE4"/>
                </a:solidFill>
              </a:rPr>
              <a:t>Доступная цена. РФ</a:t>
            </a:r>
            <a:endParaRPr lang="ru-RU" sz="1400" dirty="0">
              <a:solidFill>
                <a:srgbClr val="683CE4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106" y="2256275"/>
            <a:ext cx="3175116" cy="1883340"/>
          </a:xfrm>
          <a:prstGeom prst="rect">
            <a:avLst/>
          </a:prstGeom>
          <a:effectLst>
            <a:softEdge rad="190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7441" y="2205409"/>
            <a:ext cx="1905000" cy="18288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56512" y="4702715"/>
            <a:ext cx="2191544" cy="215646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57222" y="4234013"/>
            <a:ext cx="43867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«Региональный продукт», 2 магазина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3" y="4890682"/>
            <a:ext cx="3485474" cy="8048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1131" y="5928276"/>
            <a:ext cx="2350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участников проекта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44565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Общественное питание.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18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06713" y="1753907"/>
            <a:ext cx="54975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городского округа</a:t>
            </a:r>
          </a:p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общественное питание представлено</a:t>
            </a:r>
          </a:p>
          <a:p>
            <a:pPr algn="r"/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общедоступными объектами</a:t>
            </a:r>
          </a:p>
          <a:p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53" y="2230960"/>
            <a:ext cx="3025160" cy="16955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746" y="2542141"/>
            <a:ext cx="2852990" cy="1783119"/>
          </a:xfrm>
          <a:prstGeom prst="rect">
            <a:avLst/>
          </a:prstGeom>
          <a:effectLst>
            <a:softEdge rad="2286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613" y="4865783"/>
            <a:ext cx="2733243" cy="1821450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500" y="3977853"/>
            <a:ext cx="4722854" cy="27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9946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Потребительский рынок. Услуги.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19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764" y="3775316"/>
            <a:ext cx="38035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территории городского 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округа 7 средств размещения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129 номеров.</a:t>
            </a:r>
          </a:p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Единовременная вместимость 133 к\м.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9742" y="3585560"/>
            <a:ext cx="3323089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сфере бытового обслуживания 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осуществляют деятельность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90 хозяйствующих субъектов, 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которые оказывают 16</a:t>
            </a:r>
          </a:p>
          <a:p>
            <a:pPr algn="r"/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4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видов бытовых </a:t>
            </a:r>
            <a:r>
              <a:rPr lang="ru-RU" sz="1400" b="1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услуг  </a:t>
            </a:r>
            <a:endParaRPr lang="ru-RU" sz="14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2" y="1771116"/>
            <a:ext cx="3358239" cy="1886719"/>
          </a:xfrm>
          <a:prstGeom prst="rect">
            <a:avLst/>
          </a:prstGeom>
          <a:effectLst>
            <a:softEdge rad="254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52" y="4755111"/>
            <a:ext cx="3256247" cy="2017437"/>
          </a:xfrm>
          <a:prstGeom prst="rect">
            <a:avLst/>
          </a:prstGeom>
          <a:effectLst>
            <a:softEdge rad="762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272" y="4693428"/>
            <a:ext cx="3670663" cy="2027645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306" y="1857340"/>
            <a:ext cx="5270463" cy="151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3206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9"/>
          <p:cNvSpPr>
            <a:spLocks noChangeArrowheads="1"/>
          </p:cNvSpPr>
          <p:nvPr/>
        </p:nvSpPr>
        <p:spPr bwMode="auto">
          <a:xfrm>
            <a:off x="2840038" y="38369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/>
          </a:p>
        </p:txBody>
      </p:sp>
      <p:sp>
        <p:nvSpPr>
          <p:cNvPr id="4100" name="Text Box 33"/>
          <p:cNvSpPr txBox="1">
            <a:spLocks noChangeArrowheads="1"/>
          </p:cNvSpPr>
          <p:nvPr/>
        </p:nvSpPr>
        <p:spPr bwMode="auto">
          <a:xfrm>
            <a:off x="0" y="6237312"/>
            <a:ext cx="9144000" cy="584775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8100000" scaled="1"/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618C2"/>
                </a:solidFill>
                <a:latin typeface="Calibri" pitchFamily="34" charset="0"/>
              </a:rPr>
              <a:t>п</a:t>
            </a:r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гт.  Ноглики</a:t>
            </a:r>
          </a:p>
          <a:p>
            <a:pPr algn="ctr"/>
            <a:r>
              <a:rPr lang="ru-RU" sz="1600" dirty="0" smtClean="0">
                <a:solidFill>
                  <a:srgbClr val="0618C2"/>
                </a:solidFill>
                <a:latin typeface="Calibri" pitchFamily="34" charset="0"/>
              </a:rPr>
              <a:t>2023 год</a:t>
            </a:r>
            <a:endParaRPr lang="ru-RU" sz="1600" dirty="0">
              <a:solidFill>
                <a:srgbClr val="0618C2"/>
              </a:solidFill>
              <a:latin typeface="Calibri" pitchFamily="34" charset="0"/>
            </a:endParaRPr>
          </a:p>
        </p:txBody>
      </p:sp>
      <p:sp>
        <p:nvSpPr>
          <p:cNvPr id="4101" name="Right Triangle 6"/>
          <p:cNvSpPr>
            <a:spLocks noChangeArrowheads="1"/>
          </p:cNvSpPr>
          <p:nvPr/>
        </p:nvSpPr>
        <p:spPr bwMode="auto">
          <a:xfrm flipH="1">
            <a:off x="6838950" y="273050"/>
            <a:ext cx="628650" cy="102870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hangingPunct="0"/>
            <a:endParaRPr lang="ru-RU" sz="2400"/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0" y="2204864"/>
            <a:ext cx="9144000" cy="3028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endParaRPr lang="ru-RU" sz="2600" b="1" dirty="0" smtClean="0">
              <a:solidFill>
                <a:srgbClr val="002060"/>
              </a:solidFill>
              <a:latin typeface="Calibri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Итоги социально-экономического развития муниципального образования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«Городской округ Ногликский» </a:t>
            </a:r>
          </a:p>
          <a:p>
            <a:pPr algn="ctr">
              <a:lnSpc>
                <a:spcPct val="90000"/>
              </a:lnSpc>
            </a:pPr>
            <a:r>
              <a:rPr lang="ru-RU" sz="3200" b="1" dirty="0" smtClean="0">
                <a:solidFill>
                  <a:srgbClr val="0109AB"/>
                </a:solidFill>
                <a:latin typeface="Times New Roman" pitchFamily="18" charset="0"/>
                <a:cs typeface="Times New Roman" pitchFamily="18" charset="0"/>
              </a:rPr>
              <a:t> за 2022 год</a:t>
            </a:r>
          </a:p>
          <a:p>
            <a:pPr algn="ctr">
              <a:lnSpc>
                <a:spcPct val="90000"/>
              </a:lnSpc>
            </a:pPr>
            <a:endParaRPr lang="ru-RU" sz="3200" b="1" dirty="0">
              <a:solidFill>
                <a:srgbClr val="002060"/>
              </a:solidFill>
              <a:latin typeface="Calibri" pitchFamily="34" charset="0"/>
            </a:endParaRP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203848" y="4797152"/>
            <a:ext cx="579539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168400" indent="-1168400"/>
            <a:endParaRPr lang="ru-RU" b="1" i="1" dirty="0">
              <a:latin typeface="Calibri" pitchFamily="34" charset="0"/>
            </a:endParaRPr>
          </a:p>
        </p:txBody>
      </p:sp>
      <p:pic>
        <p:nvPicPr>
          <p:cNvPr id="1026" name="Picture 2" descr="C:\Documents and Settings\Vasilyeva\Рабочий стол\От ОЭиРМиСБ\Безимени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32619"/>
            <a:ext cx="9144000" cy="17859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8839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реального сектора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Транспорт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20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7853" y="1882961"/>
            <a:ext cx="3678379" cy="20683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5782" y="4119488"/>
            <a:ext cx="3640450" cy="243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30" y="4119488"/>
            <a:ext cx="4147221" cy="2513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30253"/>
            <a:ext cx="5517706" cy="131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50017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Развитие малого и среднего бизнеса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21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00166" y="281310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973314" y="1612178"/>
            <a:ext cx="72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 предпринимательства </a:t>
            </a:r>
            <a:endParaRPr lang="ru-RU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</a:t>
            </a:r>
            <a:r>
              <a:rPr lang="ru-RU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видам экономической деятельности</a:t>
            </a:r>
          </a:p>
        </p:txBody>
      </p:sp>
      <p:sp>
        <p:nvSpPr>
          <p:cNvPr id="7" name="Rectangle 126"/>
          <p:cNvSpPr>
            <a:spLocks noChangeArrowheads="1"/>
          </p:cNvSpPr>
          <p:nvPr/>
        </p:nvSpPr>
        <p:spPr bwMode="auto">
          <a:xfrm flipV="1">
            <a:off x="602675" y="2488404"/>
            <a:ext cx="1143386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456289"/>
            <a:ext cx="2472209" cy="206422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044" y="2301230"/>
            <a:ext cx="6691198" cy="442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102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Малое и среднее предпринимательство:</a:t>
            </a:r>
          </a:p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Поддержка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22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91711" y="5774370"/>
            <a:ext cx="5832648" cy="954107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3625B1"/>
                </a:solidFill>
              </a:rPr>
              <a:t>Имущественная поддержка:</a:t>
            </a:r>
          </a:p>
          <a:p>
            <a:pPr algn="ctr"/>
            <a:r>
              <a:rPr lang="ru-RU" sz="1400" i="1" dirty="0" smtClean="0">
                <a:solidFill>
                  <a:srgbClr val="3625B1"/>
                </a:solidFill>
              </a:rPr>
              <a:t>14 договоров аренды и 1 договор безвозмездного пользования;</a:t>
            </a:r>
          </a:p>
          <a:p>
            <a:pPr algn="ctr"/>
            <a:r>
              <a:rPr lang="ru-RU" sz="1400" i="1" dirty="0" smtClean="0">
                <a:solidFill>
                  <a:srgbClr val="3625B1"/>
                </a:solidFill>
              </a:rPr>
              <a:t>51 объект включен в </a:t>
            </a:r>
            <a:r>
              <a:rPr lang="ru-RU" sz="1400" i="1" dirty="0" smtClean="0">
                <a:solidFill>
                  <a:srgbClr val="3625B1"/>
                </a:solidFill>
              </a:rPr>
              <a:t>Перечень </a:t>
            </a:r>
            <a:r>
              <a:rPr lang="ru-RU" sz="1400" i="1" dirty="0" smtClean="0">
                <a:solidFill>
                  <a:srgbClr val="3625B1"/>
                </a:solidFill>
              </a:rPr>
              <a:t>имущества для СМП</a:t>
            </a:r>
          </a:p>
          <a:p>
            <a:pPr algn="ctr"/>
            <a:endParaRPr lang="ru-RU" sz="1400" b="1" dirty="0" smtClean="0">
              <a:solidFill>
                <a:srgbClr val="3625B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58" y="1840553"/>
            <a:ext cx="3758337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rgbClr val="00B050"/>
                </a:solidFill>
              </a:rPr>
              <a:t>Информационно-консультативная </a:t>
            </a:r>
          </a:p>
          <a:p>
            <a:pPr algn="ctr"/>
            <a:r>
              <a:rPr lang="ru-RU" sz="1600" b="1" dirty="0" smtClean="0">
                <a:solidFill>
                  <a:srgbClr val="00B050"/>
                </a:solidFill>
              </a:rPr>
              <a:t>поддержка</a:t>
            </a:r>
            <a:endParaRPr lang="ru-RU" sz="1600" b="1" dirty="0">
              <a:solidFill>
                <a:srgbClr val="00B05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0944" t="20664" r="27549" b="23993"/>
          <a:stretch/>
        </p:blipFill>
        <p:spPr>
          <a:xfrm>
            <a:off x="288897" y="4149080"/>
            <a:ext cx="864097" cy="864096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97" y="2639932"/>
            <a:ext cx="2880320" cy="59708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655" y="3465602"/>
            <a:ext cx="1230112" cy="2023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7136" y="1828879"/>
            <a:ext cx="4859360" cy="36598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имущество</a:t>
            </a:r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016" y="4387330"/>
            <a:ext cx="2891927" cy="19613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50484" y="3748476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1543" b="17668"/>
          <a:stretch/>
        </p:blipFill>
        <p:spPr>
          <a:xfrm>
            <a:off x="183876" y="2118612"/>
            <a:ext cx="3312368" cy="16298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075107" y="1764861"/>
            <a:ext cx="4440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Доходы от  использования имущества,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находящегося в муниципальной </a:t>
            </a:r>
          </a:p>
          <a:p>
            <a:pPr algn="ctr"/>
            <a:r>
              <a:rPr lang="ru-RU" sz="1400" b="1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собственности, млн. руб</a:t>
            </a:r>
            <a:r>
              <a:rPr lang="ru-RU" sz="1400" dirty="0" smtClean="0">
                <a:solidFill>
                  <a:srgbClr val="00B050"/>
                </a:solidFill>
              </a:rPr>
              <a:t>.</a:t>
            </a:r>
            <a:endParaRPr lang="ru-RU" sz="1400" dirty="0">
              <a:solidFill>
                <a:srgbClr val="00B05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0605" y="2420888"/>
            <a:ext cx="5593924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5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24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dirty="0" smtClean="0"/>
          </a:p>
          <a:p>
            <a:pPr>
              <a:defRPr/>
            </a:pPr>
            <a:r>
              <a:rPr lang="ru-RU" dirty="0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50484" y="3748476"/>
            <a:ext cx="2343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55776" y="3205967"/>
            <a:ext cx="54489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</a:t>
            </a:r>
            <a:r>
              <a:rPr lang="ru-RU" sz="3600" b="1" i="1" smtClean="0">
                <a:solidFill>
                  <a:srgbClr val="3625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 !</a:t>
            </a:r>
            <a:endParaRPr lang="ru-RU" sz="3600" b="1" i="1" dirty="0">
              <a:solidFill>
                <a:srgbClr val="3625B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47403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Муниципальное образование </a:t>
            </a:r>
          </a:p>
          <a:p>
            <a:pPr algn="ctr"/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«Городской округ Ногликский»</a:t>
            </a:r>
            <a:endParaRPr lang="ru-RU" sz="28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3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291" y="4482124"/>
            <a:ext cx="367290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Площадь муниципального образования</a:t>
            </a:r>
          </a:p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11,3 </a:t>
            </a:r>
            <a:r>
              <a:rPr lang="ru-RU" sz="1600" b="1" dirty="0" err="1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тыс.кв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</a:t>
            </a:r>
            <a:r>
              <a:rPr lang="ru-RU" sz="1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13 </a:t>
            </a:r>
            <a:r>
              <a:rPr lang="ru-RU" sz="1600" b="1" dirty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 </a:t>
            </a:r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территории </a:t>
            </a:r>
          </a:p>
          <a:p>
            <a:pPr algn="ctr"/>
            <a:r>
              <a:rPr lang="ru-RU" sz="1600" b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Сахалинской области;  2,3% численности населения области;  33,3 % объема промышленного производства области</a:t>
            </a:r>
          </a:p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 smtClean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600" b="1" dirty="0">
              <a:solidFill>
                <a:srgbClr val="FF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59" y="1714488"/>
            <a:ext cx="3860026" cy="2509095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311" y="3153619"/>
            <a:ext cx="4817289" cy="3312368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11237757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643050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500166" y="285728"/>
            <a:ext cx="74295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Демографическая ситуация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826469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4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589" y="1643050"/>
            <a:ext cx="3456384" cy="207383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1800" y="3320513"/>
            <a:ext cx="6192688" cy="32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261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Демографическая ситуация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5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84325" y="278092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6" name="Rectangle 191"/>
          <p:cNvSpPr>
            <a:spLocks noChangeArrowheads="1"/>
          </p:cNvSpPr>
          <p:nvPr/>
        </p:nvSpPr>
        <p:spPr bwMode="auto">
          <a:xfrm>
            <a:off x="277220" y="1988839"/>
            <a:ext cx="1010774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268"/>
          <p:cNvSpPr>
            <a:spLocks noChangeArrowheads="1"/>
          </p:cNvSpPr>
          <p:nvPr/>
        </p:nvSpPr>
        <p:spPr bwMode="auto">
          <a:xfrm flipV="1">
            <a:off x="4869566" y="3277640"/>
            <a:ext cx="663867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053251" y="1763996"/>
            <a:ext cx="4351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численности населения</a:t>
            </a:r>
            <a:endParaRPr lang="ru-RU" sz="1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29355" y="5710020"/>
            <a:ext cx="4106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Естественная убыль – 37 человек</a:t>
            </a:r>
          </a:p>
          <a:p>
            <a:r>
              <a:rPr lang="ru-RU" sz="1600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Миграционная отток – 668 человека</a:t>
            </a:r>
            <a:r>
              <a:rPr lang="ru-RU" b="1" i="1" dirty="0" smtClean="0">
                <a:solidFill>
                  <a:srgbClr val="683CE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b="1" i="1" dirty="0">
              <a:solidFill>
                <a:srgbClr val="683CE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341" y="2468727"/>
            <a:ext cx="4295076" cy="270477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2914" y="2486677"/>
            <a:ext cx="4098965" cy="268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950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Труд и занятость населения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6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-566761" y="2919080"/>
            <a:ext cx="13079557" cy="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518" y="2115202"/>
            <a:ext cx="2314265" cy="2151316"/>
          </a:xfrm>
          <a:prstGeom prst="rect">
            <a:avLst/>
          </a:prstGeom>
          <a:effectLst>
            <a:softEdge rad="1016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008" y="1666845"/>
            <a:ext cx="4382822" cy="25044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42503" y="4171315"/>
            <a:ext cx="5652120" cy="27190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528" y="4589700"/>
            <a:ext cx="3794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i="1" dirty="0" smtClean="0">
                <a:solidFill>
                  <a:srgbClr val="683CE4"/>
                </a:solidFill>
              </a:rPr>
              <a:t>В экономике муниципалитета</a:t>
            </a:r>
          </a:p>
          <a:p>
            <a:r>
              <a:rPr lang="ru-RU" sz="1800" b="1" i="1" dirty="0">
                <a:solidFill>
                  <a:srgbClr val="683CE4"/>
                </a:solidFill>
              </a:rPr>
              <a:t>з</a:t>
            </a:r>
            <a:r>
              <a:rPr lang="ru-RU" sz="1800" b="1" i="1" dirty="0" smtClean="0">
                <a:solidFill>
                  <a:srgbClr val="683CE4"/>
                </a:solidFill>
              </a:rPr>
              <a:t>анято 11,7 тыс. человек</a:t>
            </a:r>
            <a:endParaRPr lang="ru-RU" sz="1800" b="1" i="1" dirty="0">
              <a:solidFill>
                <a:srgbClr val="683CE4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chemeClr val="accent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Уровень жизни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7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 flipV="1">
            <a:off x="-566761" y="2919080"/>
            <a:ext cx="13079557" cy="54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b="11331"/>
          <a:stretch/>
        </p:blipFill>
        <p:spPr>
          <a:xfrm>
            <a:off x="482469" y="1791749"/>
            <a:ext cx="2904257" cy="1895727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6" name="TextBox 5"/>
          <p:cNvSpPr txBox="1"/>
          <p:nvPr/>
        </p:nvSpPr>
        <p:spPr>
          <a:xfrm>
            <a:off x="3123686" y="3704947"/>
            <a:ext cx="2896627" cy="70788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Средний размер пенсии </a:t>
            </a:r>
          </a:p>
          <a:p>
            <a:pPr algn="ctr"/>
            <a:r>
              <a:rPr lang="ru-RU" dirty="0" smtClean="0"/>
              <a:t>29,9 тыс. рублей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98935" y="2002274"/>
            <a:ext cx="4489755" cy="646331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Среднемесячная  заработная плата</a:t>
            </a:r>
          </a:p>
          <a:p>
            <a:pPr algn="ctr"/>
            <a:r>
              <a:rPr lang="ru-RU" sz="1600" dirty="0" smtClean="0"/>
              <a:t>153,3 </a:t>
            </a:r>
            <a:r>
              <a:rPr lang="ru-RU" sz="1600" dirty="0" smtClean="0"/>
              <a:t>тыс. рублей 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82469" y="5517232"/>
            <a:ext cx="5408918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Среднемесячный доход на душу населения</a:t>
            </a:r>
          </a:p>
          <a:p>
            <a:pPr algn="ctr"/>
            <a:r>
              <a:rPr lang="ru-RU" dirty="0" smtClean="0"/>
              <a:t>76 тыс. рублей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8958" y="4739432"/>
            <a:ext cx="2903522" cy="1936649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6384613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857364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1357290" y="285728"/>
            <a:ext cx="6048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Макроэкономические тенденции: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Промышленное производство</a:t>
            </a:r>
            <a:endParaRPr lang="ru-RU" sz="24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ru-RU" sz="1400" dirty="0"/>
              <a:t>8</a:t>
            </a:r>
            <a:endParaRPr lang="ru-RU" sz="1000" b="1" dirty="0">
              <a:latin typeface="Calibri" pitchFamily="34" charset="0"/>
            </a:endParaRPr>
          </a:p>
          <a:p>
            <a:pPr algn="r"/>
            <a:endParaRPr lang="ru-RU" sz="1400" dirty="0" smtClean="0"/>
          </a:p>
          <a:p>
            <a:pPr algn="r"/>
            <a:r>
              <a:rPr lang="ru-RU" sz="1400" dirty="0" smtClean="0"/>
              <a:t>  </a:t>
            </a:r>
            <a:endParaRPr lang="ru-RU" sz="1000" b="1" dirty="0">
              <a:latin typeface="Calibri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2777674322"/>
              </p:ext>
            </p:extLst>
          </p:nvPr>
        </p:nvGraphicFramePr>
        <p:xfrm>
          <a:off x="768091" y="2085965"/>
          <a:ext cx="7761430" cy="4452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8971118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Documents and Settings\Vasilyeva\Рабочий стол\От ОЭиРМиСБ\Без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714488"/>
          </a:xfrm>
          <a:prstGeom prst="rect">
            <a:avLst/>
          </a:prstGeom>
          <a:noFill/>
        </p:spPr>
      </p:pic>
      <p:pic>
        <p:nvPicPr>
          <p:cNvPr id="13369" name="Picture 11" descr="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46038"/>
            <a:ext cx="14287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Прямоугольник 14"/>
          <p:cNvSpPr/>
          <p:nvPr/>
        </p:nvSpPr>
        <p:spPr>
          <a:xfrm>
            <a:off x="1285852" y="142852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Реальный сектор экономики:</a:t>
            </a:r>
          </a:p>
          <a:p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  <a:cs typeface="Tahoma" pitchFamily="34" charset="0"/>
              </a:rPr>
              <a:t>Добыча полезных ископаемых</a:t>
            </a:r>
          </a:p>
          <a:p>
            <a:endParaRPr lang="ru-RU" sz="2400" b="1" dirty="0">
              <a:ln w="11430"/>
              <a:solidFill>
                <a:schemeClr val="accent3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  <a:cs typeface="Tahoma" pitchFamily="34" charset="0"/>
            </a:endParaRPr>
          </a:p>
        </p:txBody>
      </p:sp>
      <p:sp>
        <p:nvSpPr>
          <p:cNvPr id="10" name="Номер слайда 8"/>
          <p:cNvSpPr txBox="1">
            <a:spLocks noGrp="1"/>
          </p:cNvSpPr>
          <p:nvPr/>
        </p:nvSpPr>
        <p:spPr bwMode="auto">
          <a:xfrm>
            <a:off x="8748464" y="6381750"/>
            <a:ext cx="39553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ru-RU" sz="1400" dirty="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8808213" y="6550223"/>
            <a:ext cx="2760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fld id="{B2C2C7B9-8E65-4E4C-84F6-BC0B70AAE115}" type="slidenum">
              <a:rPr lang="ru-RU" sz="1400" b="1">
                <a:solidFill>
                  <a:srgbClr val="333399"/>
                </a:solidFill>
                <a:latin typeface="Calibri" pitchFamily="34" charset="0"/>
              </a:rPr>
              <a:pPr lvl="0"/>
              <a:t>9</a:t>
            </a:fld>
            <a:endParaRPr lang="ru-RU" sz="1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ru-RU" smtClean="0"/>
          </a:p>
          <a:p>
            <a:pPr>
              <a:defRPr/>
            </a:pPr>
            <a:r>
              <a:rPr lang="ru-RU" smtClean="0"/>
              <a:t>  </a:t>
            </a:r>
            <a:endParaRPr lang="ru-RU" sz="1000" dirty="0"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072" y="1714488"/>
            <a:ext cx="2165851" cy="2913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8" y="1574781"/>
            <a:ext cx="3599892" cy="2399928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656" y="3770193"/>
            <a:ext cx="5475834" cy="2849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362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38098</TotalTime>
  <Words>507</Words>
  <Application>Microsoft Office PowerPoint</Application>
  <PresentationFormat>Экран (4:3)</PresentationFormat>
  <Paragraphs>227</Paragraphs>
  <Slides>24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Комитет экономики Сахалинской области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Макарова Вера Евгеньевна</dc:creator>
  <cp:lastModifiedBy>Галина В. Кононенко</cp:lastModifiedBy>
  <cp:revision>3104</cp:revision>
  <cp:lastPrinted>2023-03-06T03:08:45Z</cp:lastPrinted>
  <dcterms:created xsi:type="dcterms:W3CDTF">2008-10-09T00:01:44Z</dcterms:created>
  <dcterms:modified xsi:type="dcterms:W3CDTF">2023-03-08T22:33:19Z</dcterms:modified>
</cp:coreProperties>
</file>