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2" r:id="rId1"/>
  </p:sldMasterIdLst>
  <p:notesMasterIdLst>
    <p:notesMasterId r:id="rId23"/>
  </p:notesMasterIdLst>
  <p:handoutMasterIdLst>
    <p:handoutMasterId r:id="rId24"/>
  </p:handoutMasterIdLst>
  <p:sldIdLst>
    <p:sldId id="725" r:id="rId2"/>
    <p:sldId id="668" r:id="rId3"/>
    <p:sldId id="772" r:id="rId4"/>
    <p:sldId id="749" r:id="rId5"/>
    <p:sldId id="823" r:id="rId6"/>
    <p:sldId id="835" r:id="rId7"/>
    <p:sldId id="832" r:id="rId8"/>
    <p:sldId id="786" r:id="rId9"/>
    <p:sldId id="800" r:id="rId10"/>
    <p:sldId id="817" r:id="rId11"/>
    <p:sldId id="822" r:id="rId12"/>
    <p:sldId id="833" r:id="rId13"/>
    <p:sldId id="788" r:id="rId14"/>
    <p:sldId id="810" r:id="rId15"/>
    <p:sldId id="834" r:id="rId16"/>
    <p:sldId id="790" r:id="rId17"/>
    <p:sldId id="801" r:id="rId18"/>
    <p:sldId id="830" r:id="rId19"/>
    <p:sldId id="742" r:id="rId20"/>
    <p:sldId id="763" r:id="rId21"/>
    <p:sldId id="793" r:id="rId22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FB1CA4-1367-4EDF-9308-D6E6A109B841}">
          <p14:sldIdLst>
            <p14:sldId id="725"/>
            <p14:sldId id="668"/>
            <p14:sldId id="772"/>
            <p14:sldId id="749"/>
            <p14:sldId id="823"/>
            <p14:sldId id="835"/>
            <p14:sldId id="832"/>
            <p14:sldId id="786"/>
            <p14:sldId id="800"/>
            <p14:sldId id="817"/>
            <p14:sldId id="822"/>
            <p14:sldId id="833"/>
            <p14:sldId id="788"/>
            <p14:sldId id="810"/>
            <p14:sldId id="834"/>
            <p14:sldId id="790"/>
            <p14:sldId id="801"/>
            <p14:sldId id="830"/>
            <p14:sldId id="742"/>
            <p14:sldId id="763"/>
            <p14:sldId id="7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алина В. Кононенко" initials="ГВК" lastIdx="1" clrIdx="0">
    <p:extLst>
      <p:ext uri="{19B8F6BF-5375-455C-9EA6-DF929625EA0E}">
        <p15:presenceInfo xmlns:p15="http://schemas.microsoft.com/office/powerpoint/2012/main" userId="S-1-5-21-507921405-1647877149-725345543-1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E4"/>
    <a:srgbClr val="9EC4E6"/>
    <a:srgbClr val="CCECFF"/>
    <a:srgbClr val="66FFFF"/>
    <a:srgbClr val="FFCCFF"/>
    <a:srgbClr val="3625B1"/>
    <a:srgbClr val="BDF7AF"/>
    <a:srgbClr val="C3B2F4"/>
    <a:srgbClr val="CCCCFF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99883" autoAdjust="0"/>
  </p:normalViewPr>
  <p:slideViewPr>
    <p:cSldViewPr>
      <p:cViewPr varScale="1">
        <p:scale>
          <a:sx n="116" d="100"/>
          <a:sy n="116" d="100"/>
        </p:scale>
        <p:origin x="183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 varScale="1">
        <p:scale>
          <a:sx n="71" d="100"/>
          <a:sy n="71" d="100"/>
        </p:scale>
        <p:origin x="-1229" y="-82"/>
      </p:cViewPr>
      <p:guideLst>
        <p:guide orient="horz" pos="2142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25T10:44:12.053" idx="1">
    <p:pos x="10" y="10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944" y="1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7036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805CE4-DF5A-4788-8287-84A97EAA3B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37175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944" y="1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819" y="3229058"/>
            <a:ext cx="7941309" cy="305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7036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B83091-859C-4149-A6A2-153E03C851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4751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93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10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567908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650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473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928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680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56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397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3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15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928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2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34528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58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374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5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459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1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6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68061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7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19722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83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9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20036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4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16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2715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939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147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882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59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14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6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8914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2316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3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4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Microsoft_Excel1.xlsx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3.jpe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Arrowheads="1"/>
          </p:cNvSpPr>
          <p:nvPr/>
        </p:nvSpPr>
        <p:spPr bwMode="auto">
          <a:xfrm>
            <a:off x="2840038" y="3836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0" name="Text Box 33"/>
          <p:cNvSpPr txBox="1">
            <a:spLocks noChangeArrowheads="1"/>
          </p:cNvSpPr>
          <p:nvPr/>
        </p:nvSpPr>
        <p:spPr bwMode="auto">
          <a:xfrm>
            <a:off x="0" y="6237312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618C2"/>
                </a:solidFill>
                <a:latin typeface="Calibri" pitchFamily="34" charset="0"/>
              </a:rPr>
              <a:t>п</a:t>
            </a:r>
            <a:r>
              <a:rPr lang="ru-RU" sz="1600" dirty="0" smtClean="0">
                <a:solidFill>
                  <a:srgbClr val="0618C2"/>
                </a:solidFill>
                <a:latin typeface="Calibri" pitchFamily="34" charset="0"/>
              </a:rPr>
              <a:t>гт.  Ноглики</a:t>
            </a:r>
          </a:p>
          <a:p>
            <a:pPr algn="ctr"/>
            <a:r>
              <a:rPr lang="ru-RU" sz="1600" dirty="0" smtClean="0">
                <a:solidFill>
                  <a:srgbClr val="0618C2"/>
                </a:solidFill>
                <a:latin typeface="Calibri" pitchFamily="34" charset="0"/>
              </a:rPr>
              <a:t>2024 год</a:t>
            </a:r>
            <a:endParaRPr lang="ru-RU" sz="1600" dirty="0">
              <a:solidFill>
                <a:srgbClr val="0618C2"/>
              </a:solidFill>
              <a:latin typeface="Calibri" pitchFamily="34" charset="0"/>
            </a:endParaRPr>
          </a:p>
        </p:txBody>
      </p:sp>
      <p:sp>
        <p:nvSpPr>
          <p:cNvPr id="4101" name="Right Triangle 6"/>
          <p:cNvSpPr>
            <a:spLocks noChangeArrowheads="1"/>
          </p:cNvSpPr>
          <p:nvPr/>
        </p:nvSpPr>
        <p:spPr bwMode="auto">
          <a:xfrm flipH="1">
            <a:off x="6838950" y="273050"/>
            <a:ext cx="628650" cy="10287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2400"/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0" y="2204864"/>
            <a:ext cx="9144000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2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endParaRPr lang="ru-RU" sz="2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муниципального образования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 «Городской округ Ногликский» 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 за 2023 год</a:t>
            </a:r>
          </a:p>
          <a:p>
            <a:pPr algn="ctr">
              <a:lnSpc>
                <a:spcPct val="90000"/>
              </a:lnSpc>
            </a:pPr>
            <a:endParaRPr lang="ru-RU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203848" y="4797152"/>
            <a:ext cx="5795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68400" indent="-1168400"/>
            <a:endParaRPr lang="ru-RU" b="1" i="1" dirty="0">
              <a:latin typeface="Calibri" pitchFamily="34" charset="0"/>
            </a:endParaRPr>
          </a:p>
        </p:txBody>
      </p:sp>
      <p:pic>
        <p:nvPicPr>
          <p:cNvPr id="1026" name="Picture 2" descr="C:\Documents and Settings\Vasilyeva\Рабочий стол\От ОЭиРМиСБ\Без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2619"/>
            <a:ext cx="9144000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8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Обрабатывающее производство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823644" y="6550222"/>
            <a:ext cx="3203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76457" y="6550223"/>
            <a:ext cx="467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437114"/>
            <a:ext cx="3819595" cy="2156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667" y="1932563"/>
            <a:ext cx="3873977" cy="2271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19" y="1932563"/>
            <a:ext cx="4033173" cy="2280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19" y="4437114"/>
            <a:ext cx="4066968" cy="2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66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Сельское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81" y="3390162"/>
            <a:ext cx="1326535" cy="151520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098" y="4989606"/>
            <a:ext cx="1657796" cy="181046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53" y="4615497"/>
            <a:ext cx="1733814" cy="13003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6331" y="1788335"/>
            <a:ext cx="2021118" cy="123052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2633" y="3057158"/>
            <a:ext cx="2130855" cy="126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96" y="1697484"/>
            <a:ext cx="5559257" cy="51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68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Сельское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12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74" y="2233881"/>
            <a:ext cx="8340051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48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13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3977" y="1992522"/>
            <a:ext cx="73942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торговый реестр включено 102 объекта  торговли, в т. ч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оптовая база;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 магазинов, из них 35 продовольственных и 54 промышленных;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торговых центра;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универсальный рынок;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нестационарных объекта;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объект мобильной торговли (автолавка).</a:t>
            </a:r>
          </a:p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01" y="4102927"/>
            <a:ext cx="3491880" cy="26189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017" t="9274" r="1916"/>
          <a:stretch/>
        </p:blipFill>
        <p:spPr>
          <a:xfrm>
            <a:off x="323528" y="4334034"/>
            <a:ext cx="3096344" cy="2216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7333" y="6532591"/>
            <a:ext cx="2373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683CE4"/>
                </a:solidFill>
              </a:rPr>
              <a:t>Автолавка ООО «Пекарь»</a:t>
            </a:r>
            <a:endParaRPr lang="ru-RU" sz="1400" dirty="0">
              <a:solidFill>
                <a:srgbClr val="683C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8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14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5921" y="1752421"/>
            <a:ext cx="3754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«Доступная рыба», 4 магазина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557" y="1774873"/>
            <a:ext cx="335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социальных магазина и 1 аптека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3748" y="4206217"/>
            <a:ext cx="1867819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683CE4"/>
                </a:solidFill>
              </a:rPr>
              <a:t>Доступная цена. РФ</a:t>
            </a:r>
            <a:endParaRPr lang="ru-RU" sz="1400" dirty="0">
              <a:solidFill>
                <a:srgbClr val="683CE4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98900"/>
            <a:ext cx="3672408" cy="2122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441" y="2205409"/>
            <a:ext cx="1905000" cy="1828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512" y="4702715"/>
            <a:ext cx="2191544" cy="21564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57222" y="4234013"/>
            <a:ext cx="438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«Региональный продукт», 1 магазин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143" y="2491957"/>
            <a:ext cx="3767809" cy="10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6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4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15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274" y="1343181"/>
            <a:ext cx="3481118" cy="2182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1" y="2060848"/>
            <a:ext cx="5804528" cy="364259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550531" y="3645024"/>
            <a:ext cx="2244726" cy="2711327"/>
          </a:xfrm>
          <a:prstGeom prst="roundRect">
            <a:avLst/>
          </a:prstGeom>
          <a:solidFill>
            <a:srgbClr val="9EC4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Товарооборот на ярмарках и рынках – 110 млн.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807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Общественное питание.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16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8697" y="1857340"/>
            <a:ext cx="5497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городского округа</a:t>
            </a:r>
          </a:p>
          <a:p>
            <a:pPr algn="r"/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общественное питание представлено</a:t>
            </a:r>
          </a:p>
          <a:p>
            <a:pPr algn="r"/>
            <a:r>
              <a:rPr lang="ru-RU" sz="14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общедоступными объектами</a:t>
            </a:r>
          </a:p>
          <a:p>
            <a:endParaRPr lang="ru-RU" sz="1400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2" y="1857340"/>
            <a:ext cx="3584404" cy="2009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270151"/>
            <a:ext cx="5292080" cy="30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94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Услуги.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17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45769" y="3616881"/>
            <a:ext cx="4376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6" y="1969774"/>
            <a:ext cx="3560706" cy="200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86" y="4653136"/>
            <a:ext cx="3476604" cy="215396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831" y="1739308"/>
            <a:ext cx="3602401" cy="2201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5" y="4564513"/>
            <a:ext cx="3603937" cy="209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вал 12"/>
          <p:cNvSpPr/>
          <p:nvPr/>
        </p:nvSpPr>
        <p:spPr>
          <a:xfrm>
            <a:off x="3317469" y="1691318"/>
            <a:ext cx="2400002" cy="1588249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rgbClr val="683CE4"/>
                </a:solidFill>
              </a:rPr>
              <a:t>8 средств размещения (153 номера), единовременная вместимость 317 к/м</a:t>
            </a:r>
            <a:endParaRPr lang="ru-RU" sz="1400" i="1" dirty="0">
              <a:solidFill>
                <a:srgbClr val="683CE4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361629" y="5447210"/>
            <a:ext cx="2736304" cy="1410790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683CE4"/>
                </a:solidFill>
              </a:rPr>
              <a:t>85  хозяйствующих субъектов оказывают 16 видов бытовых услуг</a:t>
            </a:r>
            <a:endParaRPr lang="ru-RU" sz="1600" i="1" dirty="0">
              <a:solidFill>
                <a:srgbClr val="683CE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4634" y="3955302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683CE4"/>
                </a:solidFill>
              </a:rPr>
              <a:t>Категории гостиниц: «Вал»  </a:t>
            </a:r>
          </a:p>
          <a:p>
            <a:r>
              <a:rPr lang="ru-RU" sz="1400" i="1" dirty="0">
                <a:solidFill>
                  <a:srgbClr val="683CE4"/>
                </a:solidFill>
              </a:rPr>
              <a:t> </a:t>
            </a:r>
            <a:r>
              <a:rPr lang="ru-RU" sz="1400" i="1" dirty="0" smtClean="0">
                <a:solidFill>
                  <a:srgbClr val="683CE4"/>
                </a:solidFill>
              </a:rPr>
              <a:t>                                    «Усадьба» </a:t>
            </a:r>
          </a:p>
          <a:p>
            <a:r>
              <a:rPr lang="ru-RU" sz="1400" i="1" dirty="0">
                <a:solidFill>
                  <a:srgbClr val="683CE4"/>
                </a:solidFill>
              </a:rPr>
              <a:t> </a:t>
            </a:r>
            <a:r>
              <a:rPr lang="ru-RU" sz="1400" i="1" dirty="0" smtClean="0">
                <a:solidFill>
                  <a:srgbClr val="683CE4"/>
                </a:solidFill>
              </a:rPr>
              <a:t>                                    «Ноглики»-без </a:t>
            </a:r>
            <a:endParaRPr lang="ru-RU" sz="1400" i="1" dirty="0">
              <a:solidFill>
                <a:srgbClr val="683CE4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4860032" y="4024778"/>
            <a:ext cx="181150" cy="169167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2439" y="4024778"/>
            <a:ext cx="188989" cy="2139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9773" y="4212597"/>
            <a:ext cx="181656" cy="2056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2080" y="4418246"/>
            <a:ext cx="168672" cy="1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20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Транспорт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18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853" y="1882961"/>
            <a:ext cx="3678379" cy="2068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82" y="4119488"/>
            <a:ext cx="3640450" cy="243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30" y="4119488"/>
            <a:ext cx="4147221" cy="251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520" y="2068422"/>
            <a:ext cx="5517706" cy="13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малого и среднего бизнеса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19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00166" y="28131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69468" y="1445910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предпринимательства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видам экономической деятельности</a:t>
            </a:r>
          </a:p>
        </p:txBody>
      </p:sp>
      <p:sp>
        <p:nvSpPr>
          <p:cNvPr id="7" name="Rectangle 126"/>
          <p:cNvSpPr>
            <a:spLocks noChangeArrowheads="1"/>
          </p:cNvSpPr>
          <p:nvPr/>
        </p:nvSpPr>
        <p:spPr bwMode="auto">
          <a:xfrm flipV="1">
            <a:off x="602675" y="2488404"/>
            <a:ext cx="114338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7" y="1340768"/>
            <a:ext cx="2284663" cy="1907633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2258938"/>
            <a:ext cx="7344816" cy="44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4036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Макроэкономические показатели</a:t>
            </a: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13260" y="6538913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1400" dirty="0"/>
              <a:t>2</a:t>
            </a:r>
            <a:endParaRPr lang="ru-RU" sz="1400" b="1" dirty="0">
              <a:latin typeface="Calibri" pitchFamily="34" charset="0"/>
            </a:endParaRPr>
          </a:p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572275"/>
              </p:ext>
            </p:extLst>
          </p:nvPr>
        </p:nvGraphicFramePr>
        <p:xfrm>
          <a:off x="1043608" y="1824786"/>
          <a:ext cx="7211961" cy="4865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Лист" r:id="rId6" imgW="6410255" imgH="4324320" progId="Excel.Sheet.12">
                  <p:embed/>
                </p:oleObj>
              </mc:Choice>
              <mc:Fallback>
                <p:oleObj name="Лист" r:id="rId6" imgW="6410255" imgH="43243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3608" y="1824786"/>
                        <a:ext cx="7211961" cy="4865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02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Малое и среднее предпринимательство: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Поддержка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20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711" y="5774370"/>
            <a:ext cx="5832648" cy="954107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625B1"/>
                </a:solidFill>
              </a:rPr>
              <a:t>Имущественная поддержка:</a:t>
            </a:r>
          </a:p>
          <a:p>
            <a:pPr algn="ctr"/>
            <a:r>
              <a:rPr lang="ru-RU" sz="1400" i="1" dirty="0" smtClean="0">
                <a:solidFill>
                  <a:srgbClr val="3625B1"/>
                </a:solidFill>
              </a:rPr>
              <a:t>13 договоров аренды и 1 договор безвозмездного пользования;</a:t>
            </a:r>
          </a:p>
          <a:p>
            <a:pPr algn="ctr"/>
            <a:r>
              <a:rPr lang="ru-RU" sz="1400" i="1" dirty="0" smtClean="0">
                <a:solidFill>
                  <a:srgbClr val="3625B1"/>
                </a:solidFill>
              </a:rPr>
              <a:t>56 объект включен в Перечень имущества для СМП</a:t>
            </a:r>
          </a:p>
          <a:p>
            <a:pPr algn="ctr"/>
            <a:endParaRPr lang="ru-RU" sz="1400" b="1" dirty="0" smtClean="0">
              <a:solidFill>
                <a:srgbClr val="3625B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58" y="1840553"/>
            <a:ext cx="375833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Информационно-консультативная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поддержка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0944" t="20664" r="27549" b="23993"/>
          <a:stretch/>
        </p:blipFill>
        <p:spPr>
          <a:xfrm>
            <a:off x="288897" y="4149080"/>
            <a:ext cx="864097" cy="86409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" y="2639932"/>
            <a:ext cx="2880320" cy="5970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55" y="3465602"/>
            <a:ext cx="1230112" cy="2023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952" y="2060338"/>
            <a:ext cx="5152896" cy="30815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Муниципальное имущество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423" y="1967824"/>
            <a:ext cx="3079253" cy="2088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0484" y="3748476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1543" b="17668"/>
          <a:stretch/>
        </p:blipFill>
        <p:spPr>
          <a:xfrm>
            <a:off x="467544" y="2141816"/>
            <a:ext cx="3640330" cy="17912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4360383"/>
            <a:ext cx="2664296" cy="18049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Предоставлено 161 земельных участка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6136" y="4359140"/>
            <a:ext cx="2906540" cy="1806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Неналоговые доходы за 2023 год – 63,1 млн.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25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Демографическая ситуация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1706746"/>
            <a:ext cx="3456384" cy="20738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65" y="2249521"/>
            <a:ext cx="5674031" cy="3075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3767725"/>
            <a:ext cx="7416824" cy="30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Труд и занятость населения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-566761" y="2919080"/>
            <a:ext cx="13079557" cy="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888" y="1655107"/>
            <a:ext cx="5693957" cy="468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895" y="1889423"/>
            <a:ext cx="6815941" cy="26007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3455" y="4490154"/>
            <a:ext cx="4598825" cy="23394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Уровень жизни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812066" y="6372227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-566761" y="2919080"/>
            <a:ext cx="13079557" cy="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1331"/>
          <a:stretch/>
        </p:blipFill>
        <p:spPr>
          <a:xfrm>
            <a:off x="482469" y="1791749"/>
            <a:ext cx="2904257" cy="189572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6" name="TextBox 5"/>
          <p:cNvSpPr txBox="1"/>
          <p:nvPr/>
        </p:nvSpPr>
        <p:spPr>
          <a:xfrm>
            <a:off x="3123686" y="3704947"/>
            <a:ext cx="2896627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Средний размер пенсии </a:t>
            </a:r>
          </a:p>
          <a:p>
            <a:pPr algn="ctr"/>
            <a:r>
              <a:rPr lang="ru-RU" dirty="0" smtClean="0"/>
              <a:t>29,9 тыс. рублей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8935" y="2002274"/>
            <a:ext cx="4489755" cy="646331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Среднемесячная  заработная плата</a:t>
            </a:r>
          </a:p>
          <a:p>
            <a:pPr algn="ctr"/>
            <a:r>
              <a:rPr lang="ru-RU" sz="1600" dirty="0" smtClean="0"/>
              <a:t>178,1 тыс. рублей 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82469" y="5517232"/>
            <a:ext cx="540891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Среднемесячный доход на душу населения</a:t>
            </a:r>
          </a:p>
          <a:p>
            <a:pPr algn="ctr"/>
            <a:r>
              <a:rPr lang="ru-RU" dirty="0" smtClean="0"/>
              <a:t>87,8 тыс. рублей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958" y="4739432"/>
            <a:ext cx="2903522" cy="19366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38461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Макроэкономические тенденции: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Экономическая деятельность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483351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1400" dirty="0" smtClean="0">
                <a:latin typeface="Calibri" pitchFamily="34" charset="0"/>
              </a:rPr>
              <a:t>6</a:t>
            </a:r>
            <a:endParaRPr lang="ru-RU" sz="1400" dirty="0">
              <a:latin typeface="Calibri" pitchFamily="34" charset="0"/>
            </a:endParaRPr>
          </a:p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4325" y="2062071"/>
            <a:ext cx="6527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683CE4"/>
                </a:solidFill>
              </a:rPr>
              <a:t>Объем отгруженных товаров собственного производства </a:t>
            </a:r>
          </a:p>
          <a:p>
            <a:pPr algn="ctr"/>
            <a:r>
              <a:rPr lang="ru-RU" sz="1600" b="1" i="1" dirty="0" smtClean="0">
                <a:solidFill>
                  <a:srgbClr val="683CE4"/>
                </a:solidFill>
              </a:rPr>
              <a:t>по всем видам деятельности</a:t>
            </a:r>
            <a:endParaRPr lang="ru-RU" sz="1600" i="1" dirty="0">
              <a:solidFill>
                <a:srgbClr val="683CE4"/>
              </a:solidFill>
            </a:endParaRPr>
          </a:p>
          <a:p>
            <a:pPr algn="ctr"/>
            <a:r>
              <a:rPr lang="ru-RU" sz="1600" b="1" dirty="0">
                <a:solidFill>
                  <a:srgbClr val="683CE4"/>
                </a:solidFill>
              </a:rPr>
              <a:t> </a:t>
            </a:r>
            <a:r>
              <a:rPr lang="ru-RU" sz="1600" b="1" dirty="0" smtClean="0">
                <a:solidFill>
                  <a:srgbClr val="683CE4"/>
                </a:solidFill>
              </a:rPr>
              <a:t> </a:t>
            </a:r>
            <a:r>
              <a:rPr lang="ru-RU" sz="1400" b="1" dirty="0">
                <a:solidFill>
                  <a:srgbClr val="683CE4"/>
                </a:solidFill>
              </a:rPr>
              <a:t>(млрд. рублей)</a:t>
            </a:r>
            <a:endParaRPr lang="ru-RU" sz="1400" dirty="0">
              <a:solidFill>
                <a:srgbClr val="683CE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2893068"/>
            <a:ext cx="7471741" cy="37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2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Макроэкономические тенденции: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Промышленное производство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536983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1400" dirty="0"/>
              <a:t>7</a:t>
            </a:r>
            <a:endParaRPr lang="ru-RU" sz="1400" b="1" dirty="0">
              <a:latin typeface="Calibri" pitchFamily="34" charset="0"/>
            </a:endParaRPr>
          </a:p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558" y="3174429"/>
            <a:ext cx="7128792" cy="3364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080" y="2087529"/>
            <a:ext cx="5315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683CE4"/>
                </a:solidFill>
              </a:rPr>
              <a:t>МО «Городской округ Ногликский»  </a:t>
            </a:r>
            <a:endParaRPr lang="ru-RU" sz="1600" dirty="0">
              <a:solidFill>
                <a:srgbClr val="683CE4"/>
              </a:solidFill>
            </a:endParaRPr>
          </a:p>
          <a:p>
            <a:pPr algn="ctr"/>
            <a:r>
              <a:rPr lang="ru-RU" sz="1600" b="1" dirty="0">
                <a:solidFill>
                  <a:srgbClr val="683CE4"/>
                </a:solidFill>
              </a:rPr>
              <a:t>в общем объеме промышленного производства</a:t>
            </a:r>
            <a:endParaRPr lang="ru-RU" sz="1600" dirty="0">
              <a:solidFill>
                <a:srgbClr val="683CE4"/>
              </a:solidFill>
            </a:endParaRPr>
          </a:p>
          <a:p>
            <a:pPr algn="ctr"/>
            <a:r>
              <a:rPr lang="ru-RU" sz="1600" b="1" dirty="0">
                <a:solidFill>
                  <a:srgbClr val="683CE4"/>
                </a:solidFill>
              </a:rPr>
              <a:t> Сахалинской </a:t>
            </a:r>
            <a:r>
              <a:rPr lang="ru-RU" sz="1600" b="1" dirty="0" smtClean="0">
                <a:solidFill>
                  <a:srgbClr val="683CE4"/>
                </a:solidFill>
              </a:rPr>
              <a:t>области  </a:t>
            </a:r>
            <a:r>
              <a:rPr lang="ru-RU" sz="1400" b="1" dirty="0">
                <a:solidFill>
                  <a:srgbClr val="683CE4"/>
                </a:solidFill>
              </a:rPr>
              <a:t>(млрд. рублей)</a:t>
            </a:r>
            <a:endParaRPr lang="ru-RU" sz="1400" dirty="0">
              <a:solidFill>
                <a:srgbClr val="683C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56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Добыча полезных ископаемых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>
                <a:solidFill>
                  <a:srgbClr val="333399"/>
                </a:solidFill>
                <a:latin typeface="Calibri" pitchFamily="34" charset="0"/>
              </a:rPr>
              <a:pPr lvl="0"/>
              <a:t>8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348879"/>
            <a:ext cx="2626301" cy="4007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46" y="2003089"/>
            <a:ext cx="6336704" cy="39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6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28802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Производство энергоресурсов</a:t>
            </a: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8465" y="6550223"/>
            <a:ext cx="395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2" y="4359251"/>
            <a:ext cx="4100378" cy="243082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0347"/>
            <a:ext cx="3816424" cy="230395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338" y="1964087"/>
            <a:ext cx="4256185" cy="24252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784" y="3897902"/>
            <a:ext cx="3926906" cy="247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2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38962</TotalTime>
  <Words>448</Words>
  <Application>Microsoft Office PowerPoint</Application>
  <PresentationFormat>Экран (4:3)</PresentationFormat>
  <Paragraphs>191</Paragraphs>
  <Slides>21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Комитет экономики Сахалинской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Макарова Вера Евгеньевна</dc:creator>
  <cp:lastModifiedBy>Галина В. Кононенко</cp:lastModifiedBy>
  <cp:revision>3161</cp:revision>
  <cp:lastPrinted>2023-03-06T03:08:45Z</cp:lastPrinted>
  <dcterms:created xsi:type="dcterms:W3CDTF">2008-10-09T00:01:44Z</dcterms:created>
  <dcterms:modified xsi:type="dcterms:W3CDTF">2024-03-12T22:44:04Z</dcterms:modified>
</cp:coreProperties>
</file>