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64" r:id="rId4"/>
    <p:sldId id="265" r:id="rId5"/>
    <p:sldId id="269" r:id="rId6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70C0"/>
    <a:srgbClr val="00ADFF"/>
    <a:srgbClr val="A3FFF6"/>
    <a:srgbClr val="8B98E5"/>
    <a:srgbClr val="BEC5F0"/>
    <a:srgbClr val="85D6FF"/>
    <a:srgbClr val="00FFE4"/>
    <a:srgbClr val="18236B"/>
    <a:srgbClr val="0C18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5405" autoAdjust="0"/>
  </p:normalViewPr>
  <p:slideViewPr>
    <p:cSldViewPr snapToGrid="0" snapToObjects="1">
      <p:cViewPr varScale="1">
        <p:scale>
          <a:sx n="85" d="100"/>
          <a:sy n="85" d="100"/>
        </p:scale>
        <p:origin x="451" y="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B900F-7B01-4506-811D-2A881C9533D3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80BD3-6491-454F-A6BD-ACFF67915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48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80BD3-6491-454F-A6BD-ACFF679150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74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5872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9D3D16D-EB99-8B4B-A8D6-1D9D26FCB5D7}" type="datetime1">
              <a:rPr lang="ru-RU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458183D-6B02-FC48-8981-62AD49847714}" type="datetime1">
              <a:rPr lang="ru-RU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F926F72-A288-F54E-B3F7-E9F477DE4FAA}" type="datetime1">
              <a:rPr lang="ru-RU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C39CEFD-2B95-7F49-9867-4C093E22C439}" type="datetime1">
              <a:rPr lang="ru-RU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45187D9-0076-1741-8020-61E412D2E716}" type="datetime1">
              <a:rPr lang="ru-RU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8180222-B6D6-D542-ADCF-2E3BF15B2B3D}" type="datetime1">
              <a:rPr lang="ru-RU"/>
              <a:t>24.03.2025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88C65D1-A9B8-6047-BA08-C8B7B4D47D24}" type="datetime1">
              <a:rPr lang="ru-RU"/>
              <a:t>24.03.2025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49C535-779A-DB4A-A449-C30643317331}" type="datetime1">
              <a:rPr lang="ru-RU"/>
              <a:t>24.03.2025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6A6F3F-D5F0-004F-A17A-2DD0C86A9ECB}" type="datetime1">
              <a:rPr lang="ru-RU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8650CE6-50D3-C74D-AC01-5B1D3A179572}" type="datetime1">
              <a:rPr lang="ru-RU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B08E91-986D-7842-B9F9-E55844B7FC96}" type="datetime1">
              <a:rPr lang="ru-RU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31335" y="0"/>
            <a:ext cx="1225466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53836" y="461964"/>
            <a:ext cx="2082302" cy="1031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3955988" y="6361330"/>
            <a:ext cx="7271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Муниципальное образование Ногликский муниципальный округ Сахалинской области, 2025</a:t>
            </a:r>
            <a:endParaRPr lang="ru-RU" sz="14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292747" y="3130986"/>
            <a:ext cx="6129622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Строительство теплиц для круглогодичного выращивания овощей закрытого грунта</a:t>
            </a:r>
            <a:endParaRPr lang="ru-RU" sz="3200" b="1" dirty="0">
              <a:solidFill>
                <a:schemeClr val="bg1"/>
              </a:solidFill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525251" y="110801"/>
            <a:ext cx="571500" cy="774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20684" y="313485"/>
            <a:ext cx="10732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Gotham Pro" panose="02000503040000020004" pitchFamily="2" charset="0"/>
                <a:cs typeface="Gotham Pro" panose="02000503040000020004" pitchFamily="2" charset="0"/>
              </a:rPr>
              <a:t>Строительство теплиц для круглогодичного выращивания овощей закрытого грунта</a:t>
            </a:r>
            <a:endParaRPr lang="ru-RU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4051" y="959354"/>
            <a:ext cx="12192000" cy="235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223219" y="2210192"/>
            <a:ext cx="318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Параметры проекта</a:t>
            </a:r>
            <a:endParaRPr lang="ru-RU" sz="24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12" name="Rectangle 5"/>
          <p:cNvSpPr/>
          <p:nvPr/>
        </p:nvSpPr>
        <p:spPr bwMode="auto">
          <a:xfrm>
            <a:off x="2897621" y="2826015"/>
            <a:ext cx="2407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объем инвестиций</a:t>
            </a:r>
            <a:endParaRPr lang="ru-RU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546847" y="2806787"/>
            <a:ext cx="1122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200,0</a:t>
            </a:r>
            <a:endParaRPr lang="ru-RU" sz="2000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0481" y="2961003"/>
            <a:ext cx="922232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млн руб.</a:t>
            </a:r>
            <a:endParaRPr lang="ru-RU" sz="1400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245608" y="965627"/>
            <a:ext cx="2927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Описание проекта</a:t>
            </a:r>
            <a:endParaRPr lang="ru-RU" sz="24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26" name="Rectangle 5"/>
          <p:cNvSpPr/>
          <p:nvPr/>
        </p:nvSpPr>
        <p:spPr bwMode="auto">
          <a:xfrm>
            <a:off x="330816" y="1366620"/>
            <a:ext cx="114356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latin typeface="Artegra Sans Condensed"/>
              </a:rPr>
              <a:t>Цель проекта - </a:t>
            </a:r>
            <a:r>
              <a:rPr lang="ru-RU" sz="1400" dirty="0">
                <a:latin typeface="Artegra Sans Condensed"/>
              </a:rPr>
              <a:t>Обеспечение населения овощной экологически чистой продукцией ежегодно и по доступным ценам</a:t>
            </a:r>
            <a:endParaRPr lang="en-US" sz="1400" dirty="0">
              <a:latin typeface="Artegra Sans Condensed"/>
            </a:endParaRPr>
          </a:p>
          <a:p>
            <a:pPr>
              <a:defRPr/>
            </a:pPr>
            <a:r>
              <a:rPr lang="ru-RU" sz="1400" dirty="0" smtClean="0">
                <a:latin typeface="Artegra Sans Condensed"/>
              </a:rPr>
              <a:t>Параметры проекта - </a:t>
            </a:r>
            <a:r>
              <a:rPr lang="ru-RU" sz="1400" dirty="0">
                <a:latin typeface="Artegra Sans Condensed"/>
              </a:rPr>
              <a:t>Строительство теплиц для выращивание овощей закрытого </a:t>
            </a:r>
            <a:r>
              <a:rPr lang="ru-RU" sz="1400" dirty="0" smtClean="0">
                <a:latin typeface="Artegra Sans Condensed"/>
              </a:rPr>
              <a:t>грунта, зелени, цветов</a:t>
            </a:r>
            <a:r>
              <a:rPr lang="ru-RU" sz="1400" dirty="0">
                <a:latin typeface="Artegra Sans Condensed"/>
              </a:rPr>
              <a:t>. Создание новых рабочих мест  </a:t>
            </a:r>
            <a:r>
              <a:rPr lang="ru-RU" sz="1400" dirty="0" smtClean="0">
                <a:latin typeface="Artegra Sans Condensed"/>
              </a:rPr>
              <a:t>- 20 </a:t>
            </a:r>
            <a:r>
              <a:rPr lang="ru-RU" sz="1400" dirty="0">
                <a:latin typeface="Artegra Sans Condensed"/>
              </a:rPr>
              <a:t>рабочих мест. </a:t>
            </a:r>
            <a:endParaRPr lang="en-US" sz="1400" dirty="0">
              <a:latin typeface="Artegra Sans Condensed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320684" y="3757717"/>
            <a:ext cx="215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Рынки сбыта</a:t>
            </a:r>
            <a:endParaRPr lang="ru-RU" sz="24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28" name="Rectangle 5"/>
          <p:cNvSpPr/>
          <p:nvPr/>
        </p:nvSpPr>
        <p:spPr bwMode="auto">
          <a:xfrm>
            <a:off x="223219" y="4188066"/>
            <a:ext cx="1187353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latin typeface="Artegra Sans Condensed"/>
              </a:rPr>
              <a:t>Преимущества для инвестора - Наличие высокого круглогодичного спроса на продукцию тепличного хозяйства. Отсутствие на севере Сахалина объектов тепличного хозяйства  - неоспоримое преимущество для инвестора Гарантированный рынок сбыта. Наличие газовой инфраструктуры для подключения теплиц к отоплению. </a:t>
            </a:r>
            <a:r>
              <a:rPr lang="ru-RU" sz="1400" dirty="0">
                <a:latin typeface="Artegra Sans Condensed"/>
              </a:rPr>
              <a:t>Потребность муниципального образования в овощах закрытого грунта 230 тонн в год,  из нее самообеспеченность составляет 13,8 % или 31,8 </a:t>
            </a:r>
            <a:r>
              <a:rPr lang="ru-RU" sz="1400" dirty="0" smtClean="0">
                <a:latin typeface="Artegra Sans Condensed"/>
              </a:rPr>
              <a:t>тонн/г.</a:t>
            </a:r>
            <a:endParaRPr lang="en-US" sz="1400" dirty="0" smtClean="0">
              <a:latin typeface="Artegra Sans Condensed"/>
            </a:endParaRPr>
          </a:p>
          <a:p>
            <a:pPr>
              <a:defRPr/>
            </a:pPr>
            <a:endParaRPr lang="ru-RU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627528" y="3165472"/>
            <a:ext cx="569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20</a:t>
            </a:r>
            <a:r>
              <a:rPr lang="en-US" sz="2000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 </a:t>
            </a:r>
            <a:endParaRPr lang="ru-RU" sz="2000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1669086" y="3350356"/>
            <a:ext cx="833860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ед.</a:t>
            </a:r>
            <a:endParaRPr lang="ru-RU" sz="1400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32" name="Rectangle 5"/>
          <p:cNvSpPr/>
          <p:nvPr/>
        </p:nvSpPr>
        <p:spPr bwMode="auto">
          <a:xfrm>
            <a:off x="2886324" y="3195347"/>
            <a:ext cx="4377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количество создаваемых рабочих мест</a:t>
            </a:r>
            <a:endParaRPr lang="ru-RU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223219" y="5175574"/>
            <a:ext cx="6921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Дополнительная информация</a:t>
            </a:r>
            <a:endParaRPr lang="ru-RU" sz="24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42" name="Rectangle 5"/>
          <p:cNvSpPr/>
          <p:nvPr/>
        </p:nvSpPr>
        <p:spPr bwMode="auto">
          <a:xfrm>
            <a:off x="223219" y="5736227"/>
            <a:ext cx="1058500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latin typeface="Artegra Sans Condensed"/>
              </a:rPr>
              <a:t>Место расположения проекта – </a:t>
            </a:r>
            <a:r>
              <a:rPr lang="ru-RU" sz="1400" dirty="0" err="1" smtClean="0">
                <a:latin typeface="Artegra Sans Condensed"/>
              </a:rPr>
              <a:t>пгт</a:t>
            </a:r>
            <a:r>
              <a:rPr lang="ru-RU" sz="1400" dirty="0" smtClean="0">
                <a:latin typeface="Artegra Sans Condensed"/>
              </a:rPr>
              <a:t>. Ноглики </a:t>
            </a:r>
            <a:r>
              <a:rPr lang="ru-RU" sz="1400" dirty="0" err="1">
                <a:latin typeface="Artegra Sans Condensed"/>
              </a:rPr>
              <a:t>Ногликского</a:t>
            </a:r>
            <a:r>
              <a:rPr lang="ru-RU" sz="1400" dirty="0">
                <a:latin typeface="Artegra Sans Condensed"/>
              </a:rPr>
              <a:t> района Сахалинской </a:t>
            </a:r>
            <a:r>
              <a:rPr lang="ru-RU" sz="1400" dirty="0" smtClean="0">
                <a:latin typeface="Artegra Sans Condensed"/>
              </a:rPr>
              <a:t>области. Наличие </a:t>
            </a:r>
            <a:r>
              <a:rPr lang="ru-RU" sz="1400" dirty="0">
                <a:latin typeface="Artegra Sans Condensed"/>
              </a:rPr>
              <a:t>транспортной доступности – ж/д,   авиа и автомобильный виды </a:t>
            </a:r>
            <a:r>
              <a:rPr lang="ru-RU" sz="1400" dirty="0" smtClean="0">
                <a:latin typeface="Artegra Sans Condensed"/>
              </a:rPr>
              <a:t>транспорта.</a:t>
            </a:r>
            <a:r>
              <a:rPr lang="ru-RU" sz="1400" dirty="0" smtClean="0">
                <a:solidFill>
                  <a:srgbClr val="47A5AD"/>
                </a:solidFill>
                <a:latin typeface="Artegra Sans Condensed"/>
              </a:rPr>
              <a:t> </a:t>
            </a:r>
            <a:r>
              <a:rPr lang="ru-RU" sz="1400" dirty="0" smtClean="0">
                <a:latin typeface="Artegra Sans Condensed"/>
              </a:rPr>
              <a:t>Расстояние </a:t>
            </a:r>
            <a:r>
              <a:rPr lang="ru-RU" sz="1400" dirty="0">
                <a:latin typeface="Artegra Sans Condensed"/>
              </a:rPr>
              <a:t>от трассы федерального значения – 740 м. Имеются газовые сети среднего давления на расстоянии 50 м. Необходимо строительство 180 м линий электроснабжения, локальных систем водоснабжения и водоотведения.</a:t>
            </a:r>
            <a:endParaRPr lang="en-US" sz="1400" dirty="0">
              <a:latin typeface="Artegra Sans Condensed"/>
            </a:endParaRPr>
          </a:p>
          <a:p>
            <a:pPr>
              <a:defRPr/>
            </a:pPr>
            <a:r>
              <a:rPr lang="ru-RU" sz="1400" dirty="0" smtClean="0">
                <a:latin typeface="Artegra Sans Condensed"/>
              </a:rPr>
              <a:t> </a:t>
            </a:r>
            <a:endParaRPr lang="ru-RU" sz="14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525251" y="110801"/>
            <a:ext cx="571500" cy="774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57834" y="454255"/>
            <a:ext cx="10429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Gotham Pro" panose="02000503040000020004" pitchFamily="2" charset="0"/>
                <a:cs typeface="Gotham Pro" panose="02000503040000020004" pitchFamily="2" charset="0"/>
              </a:rPr>
              <a:t>Строительство теплиц для круглогодичного выращивания овощей закрытого грунта</a:t>
            </a:r>
          </a:p>
          <a:p>
            <a:pPr>
              <a:defRPr/>
            </a:pPr>
            <a:endParaRPr lang="ru-RU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4848" y="974845"/>
            <a:ext cx="12192000" cy="235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155584" y="982891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Земельный участок</a:t>
            </a:r>
            <a:endParaRPr lang="ru-RU" sz="24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13" name="Rectangle 5"/>
          <p:cNvSpPr/>
          <p:nvPr/>
        </p:nvSpPr>
        <p:spPr bwMode="auto">
          <a:xfrm>
            <a:off x="155584" y="1341613"/>
            <a:ext cx="4732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Кадастровый номер - отсутствует</a:t>
            </a:r>
            <a:endParaRPr lang="ru-RU" sz="14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6" name="Rectangle 5"/>
          <p:cNvSpPr/>
          <p:nvPr/>
        </p:nvSpPr>
        <p:spPr bwMode="auto">
          <a:xfrm>
            <a:off x="157834" y="1630063"/>
            <a:ext cx="13965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Площадь – 2,5 га</a:t>
            </a:r>
            <a:endParaRPr lang="ru-RU" sz="14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7" name="Rectangle 5"/>
          <p:cNvSpPr/>
          <p:nvPr/>
        </p:nvSpPr>
        <p:spPr bwMode="auto">
          <a:xfrm>
            <a:off x="119864" y="1963268"/>
            <a:ext cx="4732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Категория земель – земли населенных пунктов</a:t>
            </a:r>
            <a:endParaRPr lang="ru-RU" sz="14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8" name="Rectangle 5"/>
          <p:cNvSpPr/>
          <p:nvPr/>
        </p:nvSpPr>
        <p:spPr bwMode="auto">
          <a:xfrm>
            <a:off x="119864" y="2271045"/>
            <a:ext cx="4732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Вид разрешенного использования – растениеводство</a:t>
            </a:r>
            <a:endParaRPr lang="ru-RU" sz="14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157834" y="3152315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Инфраструктура</a:t>
            </a:r>
            <a:endParaRPr lang="ru-RU" sz="24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20" name="Rectangle 5"/>
          <p:cNvSpPr/>
          <p:nvPr/>
        </p:nvSpPr>
        <p:spPr bwMode="auto">
          <a:xfrm>
            <a:off x="151533" y="3808225"/>
            <a:ext cx="5964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Электроснабжение – необходимо строительство 180 метров линии электроснабжения</a:t>
            </a:r>
            <a:endParaRPr lang="ru-RU" sz="14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1" name="Rectangle 5"/>
          <p:cNvSpPr/>
          <p:nvPr/>
        </p:nvSpPr>
        <p:spPr bwMode="auto">
          <a:xfrm>
            <a:off x="151533" y="4273319"/>
            <a:ext cx="5964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Газоснабжение – имеются газовые сети среднего давления на расстоянии 50 метров</a:t>
            </a:r>
            <a:endParaRPr lang="ru-RU" sz="16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2" name="Rectangle 5"/>
          <p:cNvSpPr/>
          <p:nvPr/>
        </p:nvSpPr>
        <p:spPr bwMode="auto">
          <a:xfrm>
            <a:off x="157834" y="4734872"/>
            <a:ext cx="38227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Водоснабжение – отсутствует</a:t>
            </a:r>
            <a:endParaRPr lang="ru-RU" sz="16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157834" y="5088245"/>
            <a:ext cx="38227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Водоотведение – отсутствует</a:t>
            </a:r>
            <a:endParaRPr lang="ru-RU" sz="14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4" name="Rectangle 5"/>
          <p:cNvSpPr/>
          <p:nvPr/>
        </p:nvSpPr>
        <p:spPr bwMode="auto">
          <a:xfrm>
            <a:off x="157834" y="5376695"/>
            <a:ext cx="4592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Ливневая канализация – отсутствует</a:t>
            </a:r>
            <a:endParaRPr lang="ru-RU" sz="14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5" name="Rectangle 5"/>
          <p:cNvSpPr/>
          <p:nvPr/>
        </p:nvSpPr>
        <p:spPr bwMode="auto">
          <a:xfrm>
            <a:off x="157834" y="5687982"/>
            <a:ext cx="4592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Наличие подъездных путей -  отсутствуют</a:t>
            </a:r>
            <a:endParaRPr lang="ru-RU" sz="14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2" name="Rectangle 5"/>
          <p:cNvSpPr/>
          <p:nvPr/>
        </p:nvSpPr>
        <p:spPr bwMode="auto">
          <a:xfrm>
            <a:off x="157834" y="2595046"/>
            <a:ext cx="4732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Механизм предоставления земельного участка – аренда</a:t>
            </a:r>
            <a:r>
              <a:rPr lang="ru-RU" sz="1400" dirty="0" smtClean="0">
                <a:cs typeface="Gotham Pro" panose="02000503040000020004" pitchFamily="2" charset="0"/>
              </a:rPr>
              <a:t>,</a:t>
            </a:r>
            <a:r>
              <a:rPr lang="ru-RU" sz="14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 путем проведения аукциона</a:t>
            </a:r>
            <a:endParaRPr lang="ru-RU" sz="14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471" y="987273"/>
            <a:ext cx="5961529" cy="564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30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932CB-5393-2549-A620-5A2080163E54}" type="slidenum">
              <a:rPr lang="ru-RU" smtClean="0"/>
              <a:t>4</a:t>
            </a:fld>
            <a:endParaRPr lang="ru-RU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525251" y="110801"/>
            <a:ext cx="571500" cy="774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54299" y="225180"/>
            <a:ext cx="11076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Gotham Pro" panose="02000503040000020004" pitchFamily="2" charset="0"/>
                <a:cs typeface="Gotham Pro" panose="02000503040000020004" pitchFamily="2" charset="0"/>
              </a:rPr>
              <a:t>Строительство теплиц для круглогодичного выращивания овощей закрытого грунта</a:t>
            </a:r>
          </a:p>
          <a:p>
            <a:pPr>
              <a:defRPr/>
            </a:pPr>
            <a:endParaRPr lang="ru-RU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4051" y="959354"/>
            <a:ext cx="12192000" cy="235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320684" y="982891"/>
            <a:ext cx="3055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Меры поддержки</a:t>
            </a:r>
            <a:endParaRPr lang="ru-RU" sz="24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43093" y="1909260"/>
            <a:ext cx="2057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552893" y="1909260"/>
            <a:ext cx="2743200" cy="60960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448493" y="1909260"/>
            <a:ext cx="2057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CE30BF86-195E-297C-590F-496D78600F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3567" y="2029394"/>
            <a:ext cx="375337" cy="369332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354299" y="1968576"/>
            <a:ext cx="2034988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700"/>
              </a:lnSpc>
            </a:pPr>
            <a:r>
              <a:rPr lang="ru-RU" dirty="0" smtClean="0">
                <a:latin typeface="Gotham Pro Medium" panose="02000603030000020004" pitchFamily="2" charset="0"/>
                <a:cs typeface="Gotham Pro Medium" panose="02000603030000020004" pitchFamily="2" charset="0"/>
              </a:rPr>
              <a:t>НАЛОГОВЫЕ ПРЕФЕРЕНЦИИ</a:t>
            </a:r>
            <a:endParaRPr lang="ru-RU" dirty="0">
              <a:latin typeface="Gotham Pro Medium" panose="02000603030000020004" pitchFamily="2" charset="0"/>
              <a:cs typeface="Gotham Pro Medium" panose="02000603030000020004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54757" y="1990510"/>
            <a:ext cx="2163649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700"/>
              </a:lnSpc>
            </a:pPr>
            <a:r>
              <a:rPr lang="ru-RU" dirty="0" smtClean="0">
                <a:latin typeface="Gotham Pro Medium" panose="02000603030000020004" pitchFamily="2" charset="0"/>
                <a:cs typeface="Gotham Pro Medium" panose="02000603030000020004" pitchFamily="2" charset="0"/>
              </a:rPr>
              <a:t>СТАНДАРТНЫЕ УСЛОВИЯ</a:t>
            </a:r>
            <a:endParaRPr lang="ru-RU" dirty="0">
              <a:latin typeface="Gotham Pro Medium" panose="02000603030000020004" pitchFamily="2" charset="0"/>
              <a:cs typeface="Gotham Pro Medium" panose="02000603030000020004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611073" y="2111742"/>
            <a:ext cx="1564390" cy="33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700"/>
              </a:lnSpc>
            </a:pPr>
            <a:r>
              <a:rPr lang="ru-RU" sz="2800" dirty="0" smtClean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ТОР</a:t>
            </a:r>
            <a:endParaRPr lang="ru-RU" sz="2800" dirty="0">
              <a:solidFill>
                <a:schemeClr val="bg1"/>
              </a:solidFill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326557" y="2703168"/>
            <a:ext cx="7179336" cy="962339"/>
            <a:chOff x="288264" y="4108608"/>
            <a:chExt cx="7179336" cy="962339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2514600" y="4108608"/>
              <a:ext cx="2743200" cy="96233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653291" y="4321076"/>
              <a:ext cx="1564390" cy="331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lang="ru-RU" sz="2800" dirty="0" smtClean="0">
                  <a:solidFill>
                    <a:srgbClr val="0070C0"/>
                  </a:solidFill>
                  <a:latin typeface="Gotham Pro Black" panose="02000903040000020004" pitchFamily="2" charset="0"/>
                  <a:cs typeface="Gotham Pro Black" panose="02000903040000020004" pitchFamily="2" charset="0"/>
                </a:rPr>
                <a:t>0%</a:t>
              </a:r>
              <a:endParaRPr lang="ru-RU" sz="2800" dirty="0">
                <a:solidFill>
                  <a:srgbClr val="0070C0"/>
                </a:solidFill>
                <a:latin typeface="Gotham Pro Black" panose="02000903040000020004" pitchFamily="2" charset="0"/>
                <a:cs typeface="Gotham Pro Black" panose="02000903040000020004" pitchFamily="2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573411" y="4176710"/>
              <a:ext cx="2034988" cy="295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ru-RU" sz="1400" dirty="0" smtClean="0">
                  <a:latin typeface="Gotham Pro Light" panose="02000503030000020004" pitchFamily="2" charset="0"/>
                  <a:cs typeface="Gotham Pro Light" panose="02000503030000020004" pitchFamily="2" charset="0"/>
                </a:rPr>
                <a:t>в течение 5 лет</a:t>
              </a:r>
              <a:endParaRPr lang="ru-RU" sz="1400" dirty="0">
                <a:latin typeface="Gotham Pro Light" panose="02000503030000020004" pitchFamily="2" charset="0"/>
                <a:cs typeface="Gotham Pro Light" panose="02000503030000020004" pitchFamily="2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514600" y="4542597"/>
              <a:ext cx="2429385" cy="52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ru-RU" sz="1400" spc="-40" dirty="0" smtClean="0">
                  <a:latin typeface="Gotham Pro Light" panose="02000503030000020004" pitchFamily="2" charset="0"/>
                  <a:cs typeface="Gotham Pro Light" panose="02000503030000020004" pitchFamily="2" charset="0"/>
                </a:rPr>
                <a:t>последующие 5 лет</a:t>
              </a:r>
            </a:p>
            <a:p>
              <a:pPr>
                <a:lnSpc>
                  <a:spcPts val="1700"/>
                </a:lnSpc>
              </a:pPr>
              <a:r>
                <a:rPr lang="ru-RU" sz="1400" spc="-40" dirty="0" smtClean="0">
                  <a:latin typeface="Gotham Pro Light" panose="02000503030000020004" pitchFamily="2" charset="0"/>
                  <a:cs typeface="Gotham Pro Light" panose="02000503030000020004" pitchFamily="2" charset="0"/>
                </a:rPr>
                <a:t>18%</a:t>
              </a:r>
              <a:endParaRPr lang="ru-RU" sz="1400" spc="-40" dirty="0">
                <a:latin typeface="Gotham Pro Light" panose="02000503030000020004" pitchFamily="2" charset="0"/>
                <a:cs typeface="Gotham Pro Light" panose="02000503030000020004" pitchFamily="2" charset="0"/>
              </a:endParaRPr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5410200" y="4136167"/>
              <a:ext cx="2057400" cy="9347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780291" y="4321076"/>
              <a:ext cx="1564390" cy="331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lang="ru-RU" sz="2800" dirty="0" smtClean="0">
                  <a:latin typeface="Gotham Pro Black" panose="02000903040000020004" pitchFamily="2" charset="0"/>
                  <a:cs typeface="Gotham Pro Black" panose="02000903040000020004" pitchFamily="2" charset="0"/>
                </a:rPr>
                <a:t>25%</a:t>
              </a:r>
              <a:endParaRPr lang="ru-RU" sz="2800" dirty="0">
                <a:latin typeface="Gotham Pro Black" panose="02000903040000020004" pitchFamily="2" charset="0"/>
                <a:cs typeface="Gotham Pro Black" panose="02000903040000020004" pitchFamily="2" charset="0"/>
              </a:endParaRPr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304801" y="4108608"/>
              <a:ext cx="2018452" cy="9370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88264" y="4314131"/>
              <a:ext cx="2034988" cy="52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lang="ru-RU" dirty="0" smtClean="0">
                  <a:latin typeface="Gotham Pro Medium" panose="02000603030000020004" pitchFamily="2" charset="0"/>
                  <a:cs typeface="Gotham Pro Medium" panose="02000603030000020004" pitchFamily="2" charset="0"/>
                </a:rPr>
                <a:t>НАЛОГ НА ПРИБЫЛЬ</a:t>
              </a:r>
              <a:endParaRPr lang="ru-RU" dirty="0">
                <a:latin typeface="Gotham Pro Medium" panose="02000603030000020004" pitchFamily="2" charset="0"/>
                <a:cs typeface="Gotham Pro Medium" panose="02000603030000020004" pitchFamily="2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326557" y="3747918"/>
            <a:ext cx="7179336" cy="962339"/>
            <a:chOff x="288264" y="4108608"/>
            <a:chExt cx="7179336" cy="962339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2514600" y="4108608"/>
              <a:ext cx="2743200" cy="96233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653291" y="4321076"/>
              <a:ext cx="1564390" cy="331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lang="ru-RU" sz="2800" dirty="0" smtClean="0">
                  <a:solidFill>
                    <a:srgbClr val="0070C0"/>
                  </a:solidFill>
                  <a:latin typeface="Gotham Pro Black" panose="02000903040000020004" pitchFamily="2" charset="0"/>
                  <a:cs typeface="Gotham Pro Black" panose="02000903040000020004" pitchFamily="2" charset="0"/>
                </a:rPr>
                <a:t>0%</a:t>
              </a:r>
              <a:endParaRPr lang="ru-RU" sz="2800" dirty="0">
                <a:solidFill>
                  <a:srgbClr val="0070C0"/>
                </a:solidFill>
                <a:latin typeface="Gotham Pro Black" panose="02000903040000020004" pitchFamily="2" charset="0"/>
                <a:cs typeface="Gotham Pro Black" panose="02000903040000020004" pitchFamily="2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573411" y="4176710"/>
              <a:ext cx="2034988" cy="295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ru-RU" sz="1400" dirty="0" smtClean="0">
                  <a:latin typeface="Gotham Pro Light" panose="02000503030000020004" pitchFamily="2" charset="0"/>
                  <a:cs typeface="Gotham Pro Light" panose="02000503030000020004" pitchFamily="2" charset="0"/>
                </a:rPr>
                <a:t>в течение 5 лет</a:t>
              </a:r>
              <a:endParaRPr lang="ru-RU" sz="1400" dirty="0">
                <a:latin typeface="Gotham Pro Light" panose="02000503030000020004" pitchFamily="2" charset="0"/>
                <a:cs typeface="Gotham Pro Light" panose="02000503030000020004" pitchFamily="2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514600" y="4542597"/>
              <a:ext cx="2429385" cy="52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ru-RU" sz="1400" spc="-40" dirty="0" smtClean="0">
                  <a:latin typeface="Gotham Pro Light" panose="02000503030000020004" pitchFamily="2" charset="0"/>
                  <a:cs typeface="Gotham Pro Light" panose="02000503030000020004" pitchFamily="2" charset="0"/>
                </a:rPr>
                <a:t>последующие 5 лет</a:t>
              </a:r>
            </a:p>
            <a:p>
              <a:pPr>
                <a:lnSpc>
                  <a:spcPts val="1700"/>
                </a:lnSpc>
              </a:pPr>
              <a:r>
                <a:rPr lang="ru-RU" sz="1400" spc="-40" dirty="0" smtClean="0">
                  <a:latin typeface="Gotham Pro Light" panose="02000503030000020004" pitchFamily="2" charset="0"/>
                  <a:cs typeface="Gotham Pro Light" panose="02000503030000020004" pitchFamily="2" charset="0"/>
                </a:rPr>
                <a:t>1,1%</a:t>
              </a:r>
              <a:endParaRPr lang="ru-RU" sz="1400" spc="-40" dirty="0">
                <a:latin typeface="Gotham Pro Light" panose="02000503030000020004" pitchFamily="2" charset="0"/>
                <a:cs typeface="Gotham Pro Light" panose="02000503030000020004" pitchFamily="2" charset="0"/>
              </a:endParaRPr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5410200" y="4136167"/>
              <a:ext cx="2057400" cy="9347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780291" y="4321076"/>
              <a:ext cx="1564390" cy="331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lang="ru-RU" sz="2800" dirty="0" smtClean="0">
                  <a:latin typeface="Gotham Pro Black" panose="02000903040000020004" pitchFamily="2" charset="0"/>
                  <a:cs typeface="Gotham Pro Black" panose="02000903040000020004" pitchFamily="2" charset="0"/>
                </a:rPr>
                <a:t>2,2%</a:t>
              </a:r>
              <a:endParaRPr lang="ru-RU" sz="2800" dirty="0">
                <a:latin typeface="Gotham Pro Black" panose="02000903040000020004" pitchFamily="2" charset="0"/>
                <a:cs typeface="Gotham Pro Black" panose="02000903040000020004" pitchFamily="2" charset="0"/>
              </a:endParaRPr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304801" y="4108608"/>
              <a:ext cx="2018452" cy="9370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88264" y="4314131"/>
              <a:ext cx="2034988" cy="52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lang="ru-RU" dirty="0" smtClean="0">
                  <a:latin typeface="Gotham Pro Medium" panose="02000603030000020004" pitchFamily="2" charset="0"/>
                  <a:cs typeface="Gotham Pro Medium" panose="02000603030000020004" pitchFamily="2" charset="0"/>
                </a:rPr>
                <a:t>НАЛОГ НА ИМУЩЕСТВО</a:t>
              </a:r>
              <a:endParaRPr lang="ru-RU" dirty="0">
                <a:latin typeface="Gotham Pro Medium" panose="02000603030000020004" pitchFamily="2" charset="0"/>
                <a:cs typeface="Gotham Pro Medium" panose="02000603030000020004" pitchFamily="2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343093" y="4829373"/>
            <a:ext cx="7179336" cy="813688"/>
            <a:chOff x="288264" y="4108608"/>
            <a:chExt cx="7179336" cy="962339"/>
          </a:xfrm>
        </p:grpSpPr>
        <p:sp>
          <p:nvSpPr>
            <p:cNvPr id="82" name="Скругленный прямоугольник 81"/>
            <p:cNvSpPr/>
            <p:nvPr/>
          </p:nvSpPr>
          <p:spPr>
            <a:xfrm>
              <a:off x="2514600" y="4108608"/>
              <a:ext cx="2743200" cy="96233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653291" y="4321076"/>
              <a:ext cx="1564390" cy="331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lang="ru-RU" sz="2800" dirty="0" smtClean="0">
                  <a:solidFill>
                    <a:srgbClr val="0070C0"/>
                  </a:solidFill>
                  <a:latin typeface="Gotham Pro Black" panose="02000903040000020004" pitchFamily="2" charset="0"/>
                  <a:cs typeface="Gotham Pro Black" panose="02000903040000020004" pitchFamily="2" charset="0"/>
                </a:rPr>
                <a:t>0%</a:t>
              </a:r>
              <a:endParaRPr lang="ru-RU" sz="2800" dirty="0">
                <a:solidFill>
                  <a:srgbClr val="0070C0"/>
                </a:solidFill>
                <a:latin typeface="Gotham Pro Black" panose="02000903040000020004" pitchFamily="2" charset="0"/>
                <a:cs typeface="Gotham Pro Black" panose="02000903040000020004" pitchFamily="2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573411" y="4176710"/>
              <a:ext cx="2034988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ru-RU" sz="1400" dirty="0" smtClean="0">
                  <a:latin typeface="Gotham Pro Light" panose="02000503030000020004" pitchFamily="2" charset="0"/>
                  <a:cs typeface="Gotham Pro Light" panose="02000503030000020004" pitchFamily="2" charset="0"/>
                </a:rPr>
                <a:t>в течение 3 лет</a:t>
              </a:r>
              <a:endParaRPr lang="ru-RU" sz="1400" dirty="0">
                <a:latin typeface="Gotham Pro Light" panose="02000503030000020004" pitchFamily="2" charset="0"/>
                <a:cs typeface="Gotham Pro Light" panose="02000503030000020004" pitchFamily="2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514600" y="4542597"/>
              <a:ext cx="2429385" cy="295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endParaRPr lang="ru-RU" sz="1400" spc="-40" dirty="0">
                <a:latin typeface="Gotham Pro Light" panose="02000503030000020004" pitchFamily="2" charset="0"/>
                <a:cs typeface="Gotham Pro Light" panose="02000503030000020004" pitchFamily="2" charset="0"/>
              </a:endParaRPr>
            </a:p>
          </p:txBody>
        </p:sp>
        <p:sp>
          <p:nvSpPr>
            <p:cNvPr id="86" name="Скругленный прямоугольник 85"/>
            <p:cNvSpPr/>
            <p:nvPr/>
          </p:nvSpPr>
          <p:spPr>
            <a:xfrm>
              <a:off x="5410200" y="4136167"/>
              <a:ext cx="2057400" cy="9347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780291" y="4321076"/>
              <a:ext cx="1564390" cy="331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lang="ru-RU" sz="2800" dirty="0" smtClean="0">
                  <a:latin typeface="Gotham Pro Black" panose="02000903040000020004" pitchFamily="2" charset="0"/>
                  <a:cs typeface="Gotham Pro Black" panose="02000903040000020004" pitchFamily="2" charset="0"/>
                </a:rPr>
                <a:t>1,5%</a:t>
              </a:r>
              <a:endParaRPr lang="ru-RU" sz="2800" dirty="0">
                <a:latin typeface="Gotham Pro Black" panose="02000903040000020004" pitchFamily="2" charset="0"/>
                <a:cs typeface="Gotham Pro Black" panose="02000903040000020004" pitchFamily="2" charset="0"/>
              </a:endParaRPr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304801" y="4108608"/>
              <a:ext cx="2018452" cy="96233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88264" y="4314131"/>
              <a:ext cx="2034988" cy="52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lang="ru-RU" dirty="0" smtClean="0">
                  <a:latin typeface="Gotham Pro Medium" panose="02000603030000020004" pitchFamily="2" charset="0"/>
                  <a:cs typeface="Gotham Pro Medium" panose="02000603030000020004" pitchFamily="2" charset="0"/>
                </a:rPr>
                <a:t>НАЛОГ НА ЗЕМЛЮ</a:t>
              </a:r>
              <a:endParaRPr lang="ru-RU" dirty="0">
                <a:latin typeface="Gotham Pro Medium" panose="02000603030000020004" pitchFamily="2" charset="0"/>
                <a:cs typeface="Gotham Pro Medium" panose="02000603030000020004" pitchFamily="2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326557" y="5801851"/>
            <a:ext cx="7179336" cy="813688"/>
            <a:chOff x="288264" y="4108608"/>
            <a:chExt cx="7179336" cy="962339"/>
          </a:xfrm>
        </p:grpSpPr>
        <p:sp>
          <p:nvSpPr>
            <p:cNvPr id="91" name="Скругленный прямоугольник 90"/>
            <p:cNvSpPr/>
            <p:nvPr/>
          </p:nvSpPr>
          <p:spPr>
            <a:xfrm>
              <a:off x="2514600" y="4108608"/>
              <a:ext cx="2743200" cy="96233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653291" y="4321076"/>
              <a:ext cx="1564390" cy="392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lang="ru-RU" sz="2800" dirty="0" smtClean="0">
                  <a:solidFill>
                    <a:srgbClr val="0070C0"/>
                  </a:solidFill>
                  <a:latin typeface="Gotham Pro Black" panose="02000903040000020004" pitchFamily="2" charset="0"/>
                  <a:cs typeface="Gotham Pro Black" panose="02000903040000020004" pitchFamily="2" charset="0"/>
                </a:rPr>
                <a:t>7,6%</a:t>
              </a:r>
              <a:endParaRPr lang="ru-RU" sz="2800" dirty="0">
                <a:solidFill>
                  <a:srgbClr val="0070C0"/>
                </a:solidFill>
                <a:latin typeface="Gotham Pro Black" panose="02000903040000020004" pitchFamily="2" charset="0"/>
                <a:cs typeface="Gotham Pro Black" panose="02000903040000020004" pitchFamily="2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573411" y="4176710"/>
              <a:ext cx="2034988" cy="367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ru-RU" sz="1400" dirty="0" smtClean="0">
                  <a:latin typeface="Gotham Pro Light" panose="02000503030000020004" pitchFamily="2" charset="0"/>
                  <a:cs typeface="Gotham Pro Light" panose="02000503030000020004" pitchFamily="2" charset="0"/>
                </a:rPr>
                <a:t>в течение 10 лет</a:t>
              </a:r>
              <a:endParaRPr lang="ru-RU" sz="1400" dirty="0">
                <a:latin typeface="Gotham Pro Light" panose="02000503030000020004" pitchFamily="2" charset="0"/>
                <a:cs typeface="Gotham Pro Light" panose="02000503030000020004" pitchFamily="2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514600" y="4542597"/>
              <a:ext cx="2429385" cy="295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endParaRPr lang="ru-RU" sz="1400" spc="-40" dirty="0">
                <a:latin typeface="Gotham Pro Light" panose="02000503030000020004" pitchFamily="2" charset="0"/>
                <a:cs typeface="Gotham Pro Light" panose="02000503030000020004" pitchFamily="2" charset="0"/>
              </a:endParaRPr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5410200" y="4136167"/>
              <a:ext cx="2057400" cy="9347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780291" y="4321076"/>
              <a:ext cx="1564390" cy="392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lang="ru-RU" sz="2800" dirty="0" smtClean="0">
                  <a:latin typeface="Gotham Pro Black" panose="02000903040000020004" pitchFamily="2" charset="0"/>
                  <a:cs typeface="Gotham Pro Black" panose="02000903040000020004" pitchFamily="2" charset="0"/>
                </a:rPr>
                <a:t>30%</a:t>
              </a:r>
              <a:endParaRPr lang="ru-RU" sz="2800" dirty="0">
                <a:latin typeface="Gotham Pro Black" panose="02000903040000020004" pitchFamily="2" charset="0"/>
                <a:cs typeface="Gotham Pro Black" panose="02000903040000020004" pitchFamily="2" charset="0"/>
              </a:endParaRPr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304801" y="4108608"/>
              <a:ext cx="2018452" cy="96233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88264" y="4314131"/>
              <a:ext cx="2034988" cy="624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lang="ru-RU" dirty="0" smtClean="0">
                  <a:latin typeface="Gotham Pro Medium" panose="02000603030000020004" pitchFamily="2" charset="0"/>
                  <a:cs typeface="Gotham Pro Medium" panose="02000603030000020004" pitchFamily="2" charset="0"/>
                </a:rPr>
                <a:t>СТРАХОВЫЕ ВЗНОСЫ</a:t>
              </a:r>
              <a:endParaRPr lang="ru-RU" dirty="0">
                <a:latin typeface="Gotham Pro Medium" panose="02000603030000020004" pitchFamily="2" charset="0"/>
                <a:cs typeface="Gotham Pro Medium" panose="02000603030000020004" pitchFamily="2" charset="0"/>
              </a:endParaRPr>
            </a:p>
          </p:txBody>
        </p:sp>
      </p:grpSp>
      <p:sp>
        <p:nvSpPr>
          <p:cNvPr id="108" name="TextBox 107"/>
          <p:cNvSpPr txBox="1"/>
          <p:nvPr/>
        </p:nvSpPr>
        <p:spPr bwMode="auto">
          <a:xfrm>
            <a:off x="326557" y="1337988"/>
            <a:ext cx="6365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Территории опережающего развития</a:t>
            </a:r>
            <a:endParaRPr lang="ru-RU" sz="2400" b="1" dirty="0">
              <a:solidFill>
                <a:srgbClr val="0070C0"/>
              </a:solidFill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109" name="Прямоугольник: скругленные углы 88">
            <a:extLst>
              <a:ext uri="{FF2B5EF4-FFF2-40B4-BE49-F238E27FC236}">
                <a16:creationId xmlns="" xmlns:a16="http://schemas.microsoft.com/office/drawing/2014/main" id="{CB87F24B-5DEA-0985-DBE9-C17A014D9B77}"/>
              </a:ext>
            </a:extLst>
          </p:cNvPr>
          <p:cNvSpPr/>
          <p:nvPr/>
        </p:nvSpPr>
        <p:spPr>
          <a:xfrm>
            <a:off x="7831093" y="1109224"/>
            <a:ext cx="4265658" cy="5612251"/>
          </a:xfrm>
          <a:prstGeom prst="roundRect">
            <a:avLst>
              <a:gd name="adj" fmla="val 1277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E3F4F255-6403-F938-2E36-0FB6BB251A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8677162" y="952996"/>
            <a:ext cx="150104" cy="917304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 bwMode="auto">
          <a:xfrm>
            <a:off x="8845876" y="1198397"/>
            <a:ext cx="2980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2400" dirty="0" smtClean="0">
                <a:solidFill>
                  <a:schemeClr val="bg1"/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Специальные условия</a:t>
            </a:r>
            <a:endParaRPr lang="ru-RU" sz="2400" dirty="0">
              <a:solidFill>
                <a:schemeClr val="bg1"/>
              </a:solidFill>
              <a:latin typeface="Gotham Pro Medium" panose="02000603030000020004" pitchFamily="2" charset="0"/>
              <a:cs typeface="Gotham Pro Medium" panose="02000603030000020004" pitchFamily="2" charset="0"/>
            </a:endParaRPr>
          </a:p>
        </p:txBody>
      </p:sp>
      <p:sp>
        <p:nvSpPr>
          <p:cNvPr id="128" name="object 28"/>
          <p:cNvSpPr txBox="1"/>
          <p:nvPr/>
        </p:nvSpPr>
        <p:spPr>
          <a:xfrm>
            <a:off x="8097804" y="2239979"/>
            <a:ext cx="2444115" cy="122364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400" b="1" dirty="0">
                <a:solidFill>
                  <a:srgbClr val="FFFFFF"/>
                </a:solidFill>
                <a:latin typeface="Gotham Pro"/>
                <a:cs typeface="Gotham Pro"/>
              </a:rPr>
              <a:t>Возмещение</a:t>
            </a:r>
            <a:r>
              <a:rPr sz="1400" b="1" spc="-40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otham Pro"/>
                <a:cs typeface="Gotham Pro"/>
              </a:rPr>
              <a:t>затрат*:</a:t>
            </a:r>
            <a:endParaRPr sz="1400" dirty="0">
              <a:latin typeface="Gotham Pro"/>
              <a:cs typeface="Gotham Pro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400" dirty="0">
                <a:solidFill>
                  <a:srgbClr val="FFFFFF"/>
                </a:solidFill>
                <a:latin typeface="Gotham Pro"/>
                <a:cs typeface="Gotham Pro"/>
              </a:rPr>
              <a:t>На</a:t>
            </a:r>
            <a:r>
              <a:rPr sz="1400" spc="-10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Pro"/>
                <a:cs typeface="Gotham Pro"/>
              </a:rPr>
              <a:t>инфраструктуру</a:t>
            </a:r>
            <a:endParaRPr sz="1400" dirty="0">
              <a:latin typeface="Gotham Pro"/>
              <a:cs typeface="Gotham Pro"/>
            </a:endParaRPr>
          </a:p>
          <a:p>
            <a:pPr marL="12700" marR="5080">
              <a:lnSpc>
                <a:spcPct val="150000"/>
              </a:lnSpc>
            </a:pPr>
            <a:r>
              <a:rPr sz="1400" dirty="0">
                <a:solidFill>
                  <a:srgbClr val="FFFFFF"/>
                </a:solidFill>
                <a:latin typeface="Gotham Pro"/>
                <a:cs typeface="Gotham Pro"/>
              </a:rPr>
              <a:t>На проценты </a:t>
            </a:r>
            <a:r>
              <a:rPr sz="1400" spc="5" dirty="0">
                <a:solidFill>
                  <a:srgbClr val="FFFFFF"/>
                </a:solidFill>
                <a:latin typeface="Gotham Pro"/>
                <a:cs typeface="Gotham Pro"/>
              </a:rPr>
              <a:t>по </a:t>
            </a:r>
            <a:r>
              <a:rPr sz="1400" dirty="0">
                <a:solidFill>
                  <a:srgbClr val="FFFFFF"/>
                </a:solidFill>
                <a:latin typeface="Gotham Pro"/>
                <a:cs typeface="Gotham Pro"/>
              </a:rPr>
              <a:t>кредитам  На покупку</a:t>
            </a:r>
            <a:r>
              <a:rPr sz="1400" spc="-60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Gotham Pro"/>
                <a:cs typeface="Gotham Pro"/>
              </a:rPr>
              <a:t>оборудования</a:t>
            </a:r>
            <a:endParaRPr sz="1400" dirty="0">
              <a:latin typeface="Gotham Pro"/>
              <a:cs typeface="Gotham Pro"/>
            </a:endParaRPr>
          </a:p>
        </p:txBody>
      </p:sp>
      <p:sp>
        <p:nvSpPr>
          <p:cNvPr id="129" name="object 27"/>
          <p:cNvSpPr txBox="1"/>
          <p:nvPr/>
        </p:nvSpPr>
        <p:spPr>
          <a:xfrm>
            <a:off x="8104789" y="3580358"/>
            <a:ext cx="2673350" cy="62230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765"/>
              </a:spcBef>
            </a:pPr>
            <a:r>
              <a:rPr sz="1400" b="1" dirty="0">
                <a:solidFill>
                  <a:srgbClr val="FFFFFF"/>
                </a:solidFill>
                <a:latin typeface="Gotham Pro"/>
                <a:cs typeface="Gotham Pro"/>
              </a:rPr>
              <a:t>Дополнительные</a:t>
            </a:r>
            <a:r>
              <a:rPr sz="1400" b="1" spc="-5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otham Pro"/>
                <a:cs typeface="Gotham Pro"/>
              </a:rPr>
              <a:t>меры:</a:t>
            </a:r>
            <a:endParaRPr sz="1400" dirty="0">
              <a:latin typeface="Gotham Pro"/>
              <a:cs typeface="Gotham Pro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400" dirty="0">
                <a:solidFill>
                  <a:srgbClr val="FFFFFF"/>
                </a:solidFill>
                <a:latin typeface="Gotham Pro"/>
                <a:cs typeface="Gotham Pro"/>
              </a:rPr>
              <a:t>Свободная </a:t>
            </a:r>
            <a:r>
              <a:rPr sz="1400" spc="-5" dirty="0">
                <a:solidFill>
                  <a:srgbClr val="FFFFFF"/>
                </a:solidFill>
                <a:latin typeface="Gotham Pro"/>
                <a:cs typeface="Gotham Pro"/>
              </a:rPr>
              <a:t>таможенная</a:t>
            </a:r>
            <a:r>
              <a:rPr sz="1400" spc="-80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Pro"/>
                <a:cs typeface="Gotham Pro"/>
              </a:rPr>
              <a:t>зона</a:t>
            </a:r>
            <a:endParaRPr sz="1400" dirty="0">
              <a:latin typeface="Gotham Pro"/>
              <a:cs typeface="Gotham Pro"/>
            </a:endParaRPr>
          </a:p>
        </p:txBody>
      </p:sp>
      <p:sp>
        <p:nvSpPr>
          <p:cNvPr id="130" name="object 29"/>
          <p:cNvSpPr txBox="1"/>
          <p:nvPr/>
        </p:nvSpPr>
        <p:spPr>
          <a:xfrm>
            <a:off x="8097804" y="4199478"/>
            <a:ext cx="3342640" cy="68516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1400" dirty="0">
                <a:solidFill>
                  <a:srgbClr val="FFFFFF"/>
                </a:solidFill>
                <a:latin typeface="Gotham Pro"/>
                <a:cs typeface="Gotham Pro"/>
              </a:rPr>
              <a:t>Иностранная сила вне</a:t>
            </a:r>
            <a:r>
              <a:rPr sz="1400" spc="-8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Pro"/>
                <a:cs typeface="Gotham Pro"/>
              </a:rPr>
              <a:t>квот</a:t>
            </a:r>
            <a:endParaRPr sz="1400">
              <a:latin typeface="Gotham Pro"/>
              <a:cs typeface="Gotham Pro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400" dirty="0">
                <a:solidFill>
                  <a:srgbClr val="FFFFFF"/>
                </a:solidFill>
                <a:latin typeface="Gotham Pro"/>
                <a:cs typeface="Gotham Pro"/>
              </a:rPr>
              <a:t>Земельный </a:t>
            </a:r>
            <a:r>
              <a:rPr sz="1400" spc="5" dirty="0">
                <a:solidFill>
                  <a:srgbClr val="FFFFFF"/>
                </a:solidFill>
                <a:latin typeface="Gotham Pro"/>
                <a:cs typeface="Gotham Pro"/>
              </a:rPr>
              <a:t>участок </a:t>
            </a:r>
            <a:r>
              <a:rPr sz="1400" dirty="0">
                <a:solidFill>
                  <a:srgbClr val="FFFFFF"/>
                </a:solidFill>
                <a:latin typeface="Gotham Pro"/>
                <a:cs typeface="Gotham Pro"/>
              </a:rPr>
              <a:t>по льготой</a:t>
            </a:r>
            <a:r>
              <a:rPr sz="1400" spc="-190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Pro"/>
                <a:cs typeface="Gotham Pro"/>
              </a:rPr>
              <a:t>цене</a:t>
            </a:r>
            <a:endParaRPr sz="1400">
              <a:latin typeface="Gotham Pro"/>
              <a:cs typeface="Gotham Pro"/>
            </a:endParaRPr>
          </a:p>
        </p:txBody>
      </p:sp>
      <p:sp>
        <p:nvSpPr>
          <p:cNvPr id="131" name="object 25"/>
          <p:cNvSpPr txBox="1"/>
          <p:nvPr/>
        </p:nvSpPr>
        <p:spPr>
          <a:xfrm>
            <a:off x="8070647" y="5403867"/>
            <a:ext cx="3360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Gotham Pro"/>
                <a:cs typeface="Gotham Pro"/>
              </a:rPr>
              <a:t>*на уплату </a:t>
            </a:r>
            <a:r>
              <a:rPr sz="1200" spc="-5" dirty="0">
                <a:solidFill>
                  <a:srgbClr val="FFFFFF"/>
                </a:solidFill>
                <a:latin typeface="Gotham Pro"/>
                <a:cs typeface="Gotham Pro"/>
              </a:rPr>
              <a:t>процентов </a:t>
            </a:r>
            <a:r>
              <a:rPr sz="1200" dirty="0">
                <a:solidFill>
                  <a:srgbClr val="FFFFFF"/>
                </a:solidFill>
                <a:latin typeface="Gotham Pro"/>
                <a:cs typeface="Gotham Pro"/>
              </a:rPr>
              <a:t>по </a:t>
            </a:r>
            <a:r>
              <a:rPr sz="1200" spc="-5" dirty="0">
                <a:solidFill>
                  <a:srgbClr val="FFFFFF"/>
                </a:solidFill>
                <a:latin typeface="Gotham Pro"/>
                <a:cs typeface="Gotham Pro"/>
              </a:rPr>
              <a:t>инвестиционным  </a:t>
            </a:r>
            <a:r>
              <a:rPr sz="1200" dirty="0">
                <a:solidFill>
                  <a:srgbClr val="FFFFFF"/>
                </a:solidFill>
                <a:latin typeface="Gotham Pro"/>
                <a:cs typeface="Gotham Pro"/>
              </a:rPr>
              <a:t>кредитам - 700 </a:t>
            </a:r>
            <a:r>
              <a:rPr sz="1200" spc="-5" dirty="0">
                <a:solidFill>
                  <a:srgbClr val="FFFFFF"/>
                </a:solidFill>
                <a:latin typeface="Gotham Pro"/>
                <a:cs typeface="Gotham Pro"/>
              </a:rPr>
              <a:t>млн.</a:t>
            </a:r>
            <a:r>
              <a:rPr sz="1200" spc="1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Gotham Pro"/>
                <a:cs typeface="Gotham Pro"/>
              </a:rPr>
              <a:t>рублей;</a:t>
            </a:r>
            <a:endParaRPr sz="1200">
              <a:latin typeface="Gotham Pro"/>
              <a:cs typeface="Gotham Pro"/>
            </a:endParaRPr>
          </a:p>
        </p:txBody>
      </p:sp>
      <p:sp>
        <p:nvSpPr>
          <p:cNvPr id="132" name="object 26"/>
          <p:cNvSpPr txBox="1"/>
          <p:nvPr/>
        </p:nvSpPr>
        <p:spPr>
          <a:xfrm>
            <a:off x="8074202" y="5941484"/>
            <a:ext cx="3096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Gotham Pro"/>
                <a:cs typeface="Gotham Pro"/>
              </a:rPr>
              <a:t>по </a:t>
            </a:r>
            <a:r>
              <a:rPr sz="1200" spc="-5" dirty="0">
                <a:solidFill>
                  <a:srgbClr val="FFFFFF"/>
                </a:solidFill>
                <a:latin typeface="Gotham Pro"/>
                <a:cs typeface="Gotham Pro"/>
              </a:rPr>
              <a:t>остальным направлениям </a:t>
            </a:r>
            <a:r>
              <a:rPr sz="1200" dirty="0">
                <a:solidFill>
                  <a:srgbClr val="FFFFFF"/>
                </a:solidFill>
                <a:latin typeface="Gotham Pro"/>
                <a:cs typeface="Gotham Pro"/>
              </a:rPr>
              <a:t>- 100 </a:t>
            </a:r>
            <a:r>
              <a:rPr sz="1200" spc="-5" dirty="0">
                <a:solidFill>
                  <a:srgbClr val="FFFFFF"/>
                </a:solidFill>
                <a:latin typeface="Gotham Pro"/>
                <a:cs typeface="Gotham Pro"/>
              </a:rPr>
              <a:t>млн.  рублей.</a:t>
            </a:r>
            <a:endParaRPr sz="1200">
              <a:latin typeface="Gotham Pro"/>
              <a:cs typeface="Gotham Pro"/>
            </a:endParaRPr>
          </a:p>
        </p:txBody>
      </p:sp>
    </p:spTree>
    <p:extLst>
      <p:ext uri="{BB962C8B-B14F-4D97-AF65-F5344CB8AC3E}">
        <p14:creationId xmlns:p14="http://schemas.microsoft.com/office/powerpoint/2010/main" val="1619967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932CB-5393-2549-A620-5A2080163E54}" type="slidenum">
              <a:rPr lang="ru-RU" smtClean="0"/>
              <a:t>5</a:t>
            </a:fld>
            <a:endParaRPr lang="ru-RU"/>
          </a:p>
        </p:txBody>
      </p:sp>
      <p:sp>
        <p:nvSpPr>
          <p:cNvPr id="6" name="Rectangle 5"/>
          <p:cNvSpPr/>
          <p:nvPr/>
        </p:nvSpPr>
        <p:spPr bwMode="auto">
          <a:xfrm>
            <a:off x="762000" y="407259"/>
            <a:ext cx="8570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Gotham Pro" panose="02000503040000020004" pitchFamily="2" charset="0"/>
                <a:cs typeface="Gotham Pro" panose="02000503040000020004" pitchFamily="2" charset="0"/>
              </a:rPr>
              <a:t>Строительство теплиц для круглогодичного выращивания овощей закрытого грунта</a:t>
            </a:r>
          </a:p>
          <a:p>
            <a:pPr>
              <a:defRPr/>
            </a:pPr>
            <a:endParaRPr lang="ru-RU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4051" y="959354"/>
            <a:ext cx="12192000" cy="235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320684" y="1105763"/>
            <a:ext cx="3055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Меры поддержки</a:t>
            </a:r>
            <a:endParaRPr lang="ru-RU" sz="24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E3F4F255-6403-F938-2E36-0FB6BB251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8677162" y="952996"/>
            <a:ext cx="150104" cy="917304"/>
          </a:xfrm>
          <a:prstGeom prst="rect">
            <a:avLst/>
          </a:prstGeom>
        </p:spPr>
      </p:pic>
      <p:sp>
        <p:nvSpPr>
          <p:cNvPr id="99" name="Rectangle 5"/>
          <p:cNvSpPr/>
          <p:nvPr/>
        </p:nvSpPr>
        <p:spPr bwMode="auto">
          <a:xfrm>
            <a:off x="320684" y="1534986"/>
            <a:ext cx="6235759" cy="3761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1400" dirty="0" err="1">
                <a:latin typeface="Artegra Sans Condensed" panose="020B0604020202020204" charset="0"/>
              </a:rPr>
              <a:t>Возмещение</a:t>
            </a:r>
            <a:r>
              <a:rPr lang="en-US" sz="1400" dirty="0">
                <a:latin typeface="Artegra Sans Condensed" panose="020B0604020202020204" charset="0"/>
              </a:rPr>
              <a:t> </a:t>
            </a:r>
            <a:r>
              <a:rPr lang="en-US" sz="1400" dirty="0" err="1" smtClean="0">
                <a:latin typeface="Artegra Sans Condensed" panose="020B0604020202020204" charset="0"/>
              </a:rPr>
              <a:t>затрат</a:t>
            </a:r>
            <a:endParaRPr lang="ru-RU" sz="1400" dirty="0" smtClean="0">
              <a:latin typeface="Artegra Sans Condensed" panose="020B0604020202020204" charset="0"/>
            </a:endParaRP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ru-RU" sz="1400" dirty="0" smtClean="0">
                <a:latin typeface="Artegra Sans Condensed" panose="020B0604020202020204" charset="0"/>
              </a:rPr>
              <a:t>1) </a:t>
            </a:r>
            <a:r>
              <a:rPr lang="ru-RU" sz="1400" u="sng" dirty="0">
                <a:latin typeface="Artegra Sans Condensed" panose="020B0604020202020204" charset="0"/>
              </a:rPr>
              <a:t>на </a:t>
            </a:r>
            <a:r>
              <a:rPr lang="ru-RU" sz="1400" u="sng" dirty="0" smtClean="0">
                <a:latin typeface="Artegra Sans Condensed" panose="020B0604020202020204" charset="0"/>
              </a:rPr>
              <a:t>региональном уровне</a:t>
            </a:r>
            <a:r>
              <a:rPr lang="ru-RU" sz="1400" dirty="0" smtClean="0">
                <a:latin typeface="Artegra Sans Condensed" panose="020B0604020202020204" charset="0"/>
              </a:rPr>
              <a:t>:</a:t>
            </a:r>
            <a:endParaRPr lang="en-US" sz="1400" dirty="0">
              <a:latin typeface="Artegra Sans Condensed" panose="020B0604020202020204" charset="0"/>
            </a:endParaRPr>
          </a:p>
          <a:p>
            <a:pPr marL="453390" lvl="1" indent="-226695">
              <a:lnSpc>
                <a:spcPts val="2940"/>
              </a:lnSpc>
              <a:spcBef>
                <a:spcPct val="0"/>
              </a:spcBef>
              <a:buFont typeface="Arial"/>
              <a:buChar char="•"/>
            </a:pPr>
            <a:r>
              <a:rPr lang="en-US" sz="1400" dirty="0" err="1">
                <a:latin typeface="Artegra Sans Condensed" panose="020B0604020202020204" charset="0"/>
              </a:rPr>
              <a:t>на</a:t>
            </a:r>
            <a:r>
              <a:rPr lang="en-US" sz="1400" dirty="0">
                <a:latin typeface="Artegra Sans Condensed" panose="020B0604020202020204" charset="0"/>
              </a:rPr>
              <a:t> </a:t>
            </a:r>
            <a:r>
              <a:rPr lang="en-US" sz="1400" dirty="0" err="1">
                <a:latin typeface="Artegra Sans Condensed" panose="020B0604020202020204" charset="0"/>
              </a:rPr>
              <a:t>проценты</a:t>
            </a:r>
            <a:r>
              <a:rPr lang="en-US" sz="1400" dirty="0">
                <a:latin typeface="Artegra Sans Condensed" panose="020B0604020202020204" charset="0"/>
              </a:rPr>
              <a:t> </a:t>
            </a:r>
            <a:r>
              <a:rPr lang="en-US" sz="1400" dirty="0" err="1">
                <a:latin typeface="Artegra Sans Condensed" panose="020B0604020202020204" charset="0"/>
              </a:rPr>
              <a:t>по</a:t>
            </a:r>
            <a:r>
              <a:rPr lang="en-US" sz="1400" dirty="0">
                <a:latin typeface="Artegra Sans Condensed" panose="020B0604020202020204" charset="0"/>
              </a:rPr>
              <a:t> </a:t>
            </a:r>
            <a:r>
              <a:rPr lang="en-US" sz="1400" dirty="0" err="1">
                <a:latin typeface="Artegra Sans Condensed" panose="020B0604020202020204" charset="0"/>
              </a:rPr>
              <a:t>кредитам</a:t>
            </a:r>
            <a:endParaRPr lang="en-US" sz="1400" dirty="0">
              <a:latin typeface="Artegra Sans Condensed" panose="020B0604020202020204" charset="0"/>
            </a:endParaRPr>
          </a:p>
          <a:p>
            <a:pPr marL="453390" lvl="1" indent="-226695">
              <a:lnSpc>
                <a:spcPts val="2940"/>
              </a:lnSpc>
              <a:spcBef>
                <a:spcPct val="0"/>
              </a:spcBef>
              <a:buFont typeface="Arial"/>
              <a:buChar char="•"/>
            </a:pPr>
            <a:r>
              <a:rPr lang="en-US" sz="1400" dirty="0" err="1">
                <a:latin typeface="Artegra Sans Condensed" panose="020B0604020202020204" charset="0"/>
              </a:rPr>
              <a:t>на</a:t>
            </a:r>
            <a:r>
              <a:rPr lang="en-US" sz="1400" dirty="0">
                <a:latin typeface="Artegra Sans Condensed" panose="020B0604020202020204" charset="0"/>
              </a:rPr>
              <a:t> </a:t>
            </a:r>
            <a:r>
              <a:rPr lang="en-US" sz="1400" dirty="0" err="1">
                <a:latin typeface="Artegra Sans Condensed" panose="020B0604020202020204" charset="0"/>
              </a:rPr>
              <a:t>инфраструктуру</a:t>
            </a:r>
            <a:r>
              <a:rPr lang="en-US" sz="1400" dirty="0">
                <a:latin typeface="Artegra Sans Condensed" panose="020B0604020202020204" charset="0"/>
              </a:rPr>
              <a:t> (</a:t>
            </a:r>
            <a:r>
              <a:rPr lang="en-US" sz="1400" dirty="0" err="1">
                <a:latin typeface="Artegra Sans Condensed" panose="020B0604020202020204" charset="0"/>
              </a:rPr>
              <a:t>до</a:t>
            </a:r>
            <a:r>
              <a:rPr lang="en-US" sz="1400" dirty="0">
                <a:latin typeface="Artegra Sans Condensed" panose="020B0604020202020204" charset="0"/>
              </a:rPr>
              <a:t> 100 %, </a:t>
            </a:r>
            <a:r>
              <a:rPr lang="en-US" sz="1400" dirty="0" err="1">
                <a:latin typeface="Artegra Sans Condensed" panose="020B0604020202020204" charset="0"/>
              </a:rPr>
              <a:t>но</a:t>
            </a:r>
            <a:r>
              <a:rPr lang="en-US" sz="1400" dirty="0">
                <a:latin typeface="Artegra Sans Condensed" panose="020B0604020202020204" charset="0"/>
              </a:rPr>
              <a:t> </a:t>
            </a:r>
            <a:r>
              <a:rPr lang="en-US" sz="1400" dirty="0" err="1">
                <a:latin typeface="Artegra Sans Condensed" panose="020B0604020202020204" charset="0"/>
              </a:rPr>
              <a:t>не</a:t>
            </a:r>
            <a:r>
              <a:rPr lang="en-US" sz="1400" dirty="0">
                <a:latin typeface="Artegra Sans Condensed" panose="020B0604020202020204" charset="0"/>
              </a:rPr>
              <a:t> </a:t>
            </a:r>
            <a:r>
              <a:rPr lang="en-US" sz="1400" dirty="0" err="1">
                <a:latin typeface="Artegra Sans Condensed" panose="020B0604020202020204" charset="0"/>
              </a:rPr>
              <a:t>более</a:t>
            </a:r>
            <a:r>
              <a:rPr lang="en-US" sz="1400" dirty="0">
                <a:latin typeface="Artegra Sans Condensed" panose="020B0604020202020204" charset="0"/>
              </a:rPr>
              <a:t> 100 </a:t>
            </a:r>
            <a:r>
              <a:rPr lang="en-US" sz="1400" dirty="0" err="1">
                <a:latin typeface="Artegra Sans Condensed" panose="020B0604020202020204" charset="0"/>
              </a:rPr>
              <a:t>млн</a:t>
            </a:r>
            <a:r>
              <a:rPr lang="en-US" sz="1400" dirty="0">
                <a:latin typeface="Artegra Sans Condensed" panose="020B0604020202020204" charset="0"/>
              </a:rPr>
              <a:t>. </a:t>
            </a:r>
            <a:r>
              <a:rPr lang="en-US" sz="1400" dirty="0" err="1">
                <a:latin typeface="Artegra Sans Condensed" panose="020B0604020202020204" charset="0"/>
              </a:rPr>
              <a:t>руб</a:t>
            </a:r>
            <a:r>
              <a:rPr lang="en-US" sz="1400" dirty="0">
                <a:latin typeface="Artegra Sans Condensed" panose="020B0604020202020204" charset="0"/>
              </a:rPr>
              <a:t>.)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1400" dirty="0" err="1">
                <a:latin typeface="Artegra Sans Condensed" panose="020B0604020202020204" charset="0"/>
              </a:rPr>
              <a:t>на</a:t>
            </a:r>
            <a:r>
              <a:rPr lang="en-US" sz="1400" dirty="0">
                <a:latin typeface="Artegra Sans Condensed" panose="020B0604020202020204" charset="0"/>
              </a:rPr>
              <a:t> </a:t>
            </a:r>
            <a:r>
              <a:rPr lang="en-US" sz="1400" dirty="0" err="1">
                <a:latin typeface="Artegra Sans Condensed" panose="020B0604020202020204" charset="0"/>
              </a:rPr>
              <a:t>оборудование</a:t>
            </a:r>
            <a:r>
              <a:rPr lang="en-US" sz="1400" dirty="0">
                <a:latin typeface="Artegra Sans Condensed" panose="020B0604020202020204" charset="0"/>
              </a:rPr>
              <a:t> и </a:t>
            </a:r>
            <a:r>
              <a:rPr lang="en-US" sz="1400" dirty="0" err="1">
                <a:latin typeface="Artegra Sans Condensed" panose="020B0604020202020204" charset="0"/>
              </a:rPr>
              <a:t>транспортные</a:t>
            </a:r>
            <a:r>
              <a:rPr lang="en-US" sz="1400" dirty="0">
                <a:latin typeface="Artegra Sans Condensed" panose="020B0604020202020204" charset="0"/>
              </a:rPr>
              <a:t> </a:t>
            </a:r>
            <a:r>
              <a:rPr lang="en-US" sz="1400" dirty="0" err="1">
                <a:latin typeface="Artegra Sans Condensed" panose="020B0604020202020204" charset="0"/>
              </a:rPr>
              <a:t>средства</a:t>
            </a:r>
            <a:r>
              <a:rPr lang="en-US" sz="1400" dirty="0">
                <a:latin typeface="Artegra Sans Condensed" panose="020B0604020202020204" charset="0"/>
              </a:rPr>
              <a:t> (</a:t>
            </a:r>
            <a:r>
              <a:rPr lang="en-US" sz="1400" dirty="0" err="1">
                <a:latin typeface="Artegra Sans Condensed" panose="020B0604020202020204" charset="0"/>
              </a:rPr>
              <a:t>до</a:t>
            </a:r>
            <a:r>
              <a:rPr lang="en-US" sz="1400" dirty="0">
                <a:latin typeface="Artegra Sans Condensed" panose="020B0604020202020204" charset="0"/>
              </a:rPr>
              <a:t> 70 %, </a:t>
            </a:r>
            <a:r>
              <a:rPr lang="en-US" sz="1400" dirty="0" err="1">
                <a:latin typeface="Artegra Sans Condensed" panose="020B0604020202020204" charset="0"/>
              </a:rPr>
              <a:t>но</a:t>
            </a:r>
            <a:r>
              <a:rPr lang="en-US" sz="1400" dirty="0">
                <a:latin typeface="Artegra Sans Condensed" panose="020B0604020202020204" charset="0"/>
              </a:rPr>
              <a:t> </a:t>
            </a:r>
            <a:r>
              <a:rPr lang="en-US" sz="1400" dirty="0" err="1">
                <a:latin typeface="Artegra Sans Condensed" panose="020B0604020202020204" charset="0"/>
              </a:rPr>
              <a:t>не</a:t>
            </a:r>
            <a:r>
              <a:rPr lang="en-US" sz="1400" dirty="0">
                <a:latin typeface="Artegra Sans Condensed" panose="020B0604020202020204" charset="0"/>
              </a:rPr>
              <a:t> </a:t>
            </a:r>
            <a:r>
              <a:rPr lang="en-US" sz="1400" dirty="0" err="1">
                <a:latin typeface="Artegra Sans Condensed" panose="020B0604020202020204" charset="0"/>
              </a:rPr>
              <a:t>более</a:t>
            </a:r>
            <a:r>
              <a:rPr lang="en-US" sz="1400" dirty="0">
                <a:latin typeface="Artegra Sans Condensed" panose="020B0604020202020204" charset="0"/>
              </a:rPr>
              <a:t> 100 </a:t>
            </a:r>
            <a:r>
              <a:rPr lang="en-US" sz="1400" dirty="0" err="1">
                <a:latin typeface="Artegra Sans Condensed" panose="020B0604020202020204" charset="0"/>
              </a:rPr>
              <a:t>млн</a:t>
            </a:r>
            <a:r>
              <a:rPr lang="en-US" sz="1400" dirty="0">
                <a:latin typeface="Artegra Sans Condensed" panose="020B0604020202020204" charset="0"/>
              </a:rPr>
              <a:t>. </a:t>
            </a:r>
            <a:r>
              <a:rPr lang="en-US" sz="1400" dirty="0" err="1">
                <a:latin typeface="Artegra Sans Condensed" panose="020B0604020202020204" charset="0"/>
              </a:rPr>
              <a:t>руб</a:t>
            </a:r>
            <a:r>
              <a:rPr lang="en-US" sz="1400" dirty="0">
                <a:latin typeface="Artegra Sans Condensed" panose="020B0604020202020204" charset="0"/>
              </a:rPr>
              <a:t>.)</a:t>
            </a:r>
            <a:endParaRPr lang="ru-RU" sz="1400" dirty="0">
              <a:latin typeface="Artegra Sans Condensed" panose="020B0604020202020204" charset="0"/>
            </a:endParaRPr>
          </a:p>
          <a:p>
            <a:pPr marL="226695" lvl="1">
              <a:lnSpc>
                <a:spcPts val="2940"/>
              </a:lnSpc>
            </a:pPr>
            <a:r>
              <a:rPr lang="ru-RU" sz="1400" dirty="0" smtClean="0">
                <a:latin typeface="Artegra Sans Condensed" panose="020B0604020202020204" charset="0"/>
              </a:rPr>
              <a:t>2) </a:t>
            </a:r>
            <a:r>
              <a:rPr lang="ru-RU" sz="1400" u="sng" dirty="0" smtClean="0">
                <a:latin typeface="Artegra Sans Condensed" panose="020B0604020202020204" charset="0"/>
              </a:rPr>
              <a:t>на </a:t>
            </a:r>
            <a:r>
              <a:rPr lang="ru-RU" sz="1400" u="sng" dirty="0">
                <a:latin typeface="Artegra Sans Condensed" panose="020B0604020202020204" charset="0"/>
              </a:rPr>
              <a:t>муниципальном уровне: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ru-RU" sz="1400" dirty="0">
                <a:latin typeface="Artegra Sans Condensed" panose="020B0604020202020204" charset="0"/>
              </a:rPr>
              <a:t>на уплату лизинговых платежей (не более 5 млн. рублей)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ru-RU" sz="1400" dirty="0">
                <a:latin typeface="Artegra Sans Condensed" panose="020B0604020202020204" charset="0"/>
              </a:rPr>
              <a:t>на оборудование (90%, но не более 2 млн. рублей)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ru-RU" sz="1400" dirty="0">
                <a:latin typeface="Artegra Sans Condensed" panose="020B0604020202020204" charset="0"/>
              </a:rPr>
              <a:t>на  уплату процентов по </a:t>
            </a:r>
            <a:r>
              <a:rPr lang="ru-RU" sz="1400" dirty="0" smtClean="0">
                <a:latin typeface="Artegra Sans Condensed" panose="020B0604020202020204" charset="0"/>
              </a:rPr>
              <a:t>кредитам</a:t>
            </a:r>
            <a:endParaRPr lang="ru-RU" sz="1400" dirty="0">
              <a:latin typeface="Artegra Sans Condensed" panose="020B0604020202020204" charset="0"/>
            </a:endParaRPr>
          </a:p>
        </p:txBody>
      </p:sp>
      <p:pic>
        <p:nvPicPr>
          <p:cNvPr id="21" name="Picture 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1068050" y="156588"/>
            <a:ext cx="571500" cy="774700"/>
          </a:xfrm>
          <a:prstGeom prst="rect">
            <a:avLst/>
          </a:prstGeom>
        </p:spPr>
      </p:pic>
      <p:pic>
        <p:nvPicPr>
          <p:cNvPr id="11" name="Picture 2" descr="https://proreiling.ru/wp-content/uploads/8/3/7/8379eb76d7f7ea91ae65ac70a3fe3bb3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435" y="959354"/>
            <a:ext cx="4889885" cy="570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372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1867</TotalTime>
  <Words>489</Words>
  <Application>Microsoft Office PowerPoint</Application>
  <DocSecurity>0</DocSecurity>
  <PresentationFormat>Широкоэкранный</PresentationFormat>
  <Paragraphs>82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Arial</vt:lpstr>
      <vt:lpstr>Artegra Sans Condensed</vt:lpstr>
      <vt:lpstr>Calibri</vt:lpstr>
      <vt:lpstr>Calibri Light</vt:lpstr>
      <vt:lpstr>Gotham Pro</vt:lpstr>
      <vt:lpstr>Gotham Pro Black</vt:lpstr>
      <vt:lpstr>Gotham Pro Light</vt:lpstr>
      <vt:lpstr>Gotham Pro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Елена Г. Визнер</cp:lastModifiedBy>
  <cp:revision>75</cp:revision>
  <dcterms:created xsi:type="dcterms:W3CDTF">2024-05-13T08:47:00Z</dcterms:created>
  <dcterms:modified xsi:type="dcterms:W3CDTF">2025-03-24T00:17:20Z</dcterms:modified>
  <cp:category/>
  <dc:identifier/>
  <cp:contentStatus/>
  <dc:language/>
  <cp:version/>
</cp:coreProperties>
</file>