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51"/>
  </p:notesMasterIdLst>
  <p:handoutMasterIdLst>
    <p:handoutMasterId r:id="rId52"/>
  </p:handoutMasterIdLst>
  <p:sldIdLst>
    <p:sldId id="773" r:id="rId2"/>
    <p:sldId id="725" r:id="rId3"/>
    <p:sldId id="795" r:id="rId4"/>
    <p:sldId id="815" r:id="rId5"/>
    <p:sldId id="772" r:id="rId6"/>
    <p:sldId id="785" r:id="rId7"/>
    <p:sldId id="749" r:id="rId8"/>
    <p:sldId id="668" r:id="rId9"/>
    <p:sldId id="786" r:id="rId10"/>
    <p:sldId id="759" r:id="rId11"/>
    <p:sldId id="800" r:id="rId12"/>
    <p:sldId id="762" r:id="rId13"/>
    <p:sldId id="787" r:id="rId14"/>
    <p:sldId id="766" r:id="rId15"/>
    <p:sldId id="767" r:id="rId16"/>
    <p:sldId id="768" r:id="rId17"/>
    <p:sldId id="807" r:id="rId18"/>
    <p:sldId id="777" r:id="rId19"/>
    <p:sldId id="754" r:id="rId20"/>
    <p:sldId id="788" r:id="rId21"/>
    <p:sldId id="739" r:id="rId22"/>
    <p:sldId id="810" r:id="rId23"/>
    <p:sldId id="790" r:id="rId24"/>
    <p:sldId id="753" r:id="rId25"/>
    <p:sldId id="801" r:id="rId26"/>
    <p:sldId id="757" r:id="rId27"/>
    <p:sldId id="769" r:id="rId28"/>
    <p:sldId id="811" r:id="rId29"/>
    <p:sldId id="770" r:id="rId30"/>
    <p:sldId id="812" r:id="rId31"/>
    <p:sldId id="792" r:id="rId32"/>
    <p:sldId id="747" r:id="rId33"/>
    <p:sldId id="808" r:id="rId34"/>
    <p:sldId id="804" r:id="rId35"/>
    <p:sldId id="752" r:id="rId36"/>
    <p:sldId id="742" r:id="rId37"/>
    <p:sldId id="763" r:id="rId38"/>
    <p:sldId id="793" r:id="rId39"/>
    <p:sldId id="746" r:id="rId40"/>
    <p:sldId id="813" r:id="rId41"/>
    <p:sldId id="776" r:id="rId42"/>
    <p:sldId id="797" r:id="rId43"/>
    <p:sldId id="814" r:id="rId44"/>
    <p:sldId id="782" r:id="rId45"/>
    <p:sldId id="784" r:id="rId46"/>
    <p:sldId id="748" r:id="rId47"/>
    <p:sldId id="783" r:id="rId48"/>
    <p:sldId id="779" r:id="rId49"/>
    <p:sldId id="722" r:id="rId50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FB1CA4-1367-4EDF-9308-D6E6A109B841}">
          <p14:sldIdLst>
            <p14:sldId id="773"/>
            <p14:sldId id="725"/>
            <p14:sldId id="795"/>
            <p14:sldId id="815"/>
            <p14:sldId id="772"/>
            <p14:sldId id="785"/>
            <p14:sldId id="749"/>
            <p14:sldId id="668"/>
            <p14:sldId id="786"/>
            <p14:sldId id="759"/>
            <p14:sldId id="800"/>
            <p14:sldId id="762"/>
            <p14:sldId id="787"/>
            <p14:sldId id="766"/>
            <p14:sldId id="767"/>
            <p14:sldId id="768"/>
            <p14:sldId id="807"/>
            <p14:sldId id="777"/>
            <p14:sldId id="754"/>
            <p14:sldId id="788"/>
            <p14:sldId id="739"/>
            <p14:sldId id="810"/>
            <p14:sldId id="790"/>
            <p14:sldId id="753"/>
            <p14:sldId id="801"/>
            <p14:sldId id="757"/>
            <p14:sldId id="769"/>
            <p14:sldId id="811"/>
            <p14:sldId id="770"/>
            <p14:sldId id="812"/>
            <p14:sldId id="792"/>
            <p14:sldId id="747"/>
            <p14:sldId id="808"/>
            <p14:sldId id="804"/>
            <p14:sldId id="752"/>
            <p14:sldId id="742"/>
            <p14:sldId id="763"/>
            <p14:sldId id="793"/>
            <p14:sldId id="746"/>
            <p14:sldId id="813"/>
            <p14:sldId id="776"/>
            <p14:sldId id="797"/>
            <p14:sldId id="814"/>
            <p14:sldId id="782"/>
            <p14:sldId id="784"/>
            <p14:sldId id="748"/>
            <p14:sldId id="783"/>
            <p14:sldId id="779"/>
            <p14:sldId id="7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E4"/>
    <a:srgbClr val="66FFFF"/>
    <a:srgbClr val="3625B1"/>
    <a:srgbClr val="FF0000"/>
    <a:srgbClr val="FF66CC"/>
    <a:srgbClr val="C55A11"/>
    <a:srgbClr val="FF3399"/>
    <a:srgbClr val="EAEA36"/>
    <a:srgbClr val="FFCCFF"/>
    <a:srgbClr val="2E2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8" autoAdjust="0"/>
    <p:restoredTop sz="99883" autoAdjust="0"/>
  </p:normalViewPr>
  <p:slideViewPr>
    <p:cSldViewPr>
      <p:cViewPr varScale="1">
        <p:scale>
          <a:sx n="116" d="100"/>
          <a:sy n="116" d="100"/>
        </p:scale>
        <p:origin x="19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71" d="100"/>
          <a:sy n="71" d="100"/>
        </p:scale>
        <p:origin x="-1229" y="-82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ononenko\Documents\&#1055;&#1088;&#1086;&#1075;&#1085;&#1086;&#1079;&#1099;\&#1044;&#1083;&#1103;%20&#1089;&#1083;&#1072;&#1081;&#1076;&#1086;&#1074;\&#1090;&#1086;&#1088;&#1075;&#1086;&#1074;&#1083;&#1103;.xlsx" TargetMode="External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themeOverride" Target="../theme/themeOverride9.xml"/><Relationship Id="rId4" Type="http://schemas.openxmlformats.org/officeDocument/2006/relationships/oleObject" Target="file:///C:\Users\kononenko\Documents\&#1055;&#1088;&#1086;&#1075;&#1085;&#1086;&#1079;&#1099;\&#1044;&#1083;&#1103;%20&#1089;&#1083;&#1072;&#1081;&#1076;&#1086;&#1074;\&#1088;&#1099;&#1073;&#1072;%20(&#1085;&#1072;&#1090;&#1091;&#1088;&#1072;)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ononenko\Documents\&#1055;&#1088;&#1086;&#1075;&#1085;&#1086;&#1079;&#1099;\&#1044;&#1083;&#1103;%20&#1089;&#1083;&#1072;&#1081;&#1076;&#1086;&#1074;\&#1058;&#1055;.xlsx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onenko\Documents\&#1055;&#1088;&#1086;&#1075;&#1085;&#1086;&#1079;&#1099;\&#1044;&#1083;&#1103;%20&#1089;&#1083;&#1072;&#1081;&#1076;&#1086;&#1074;\&#1090;&#1086;&#1088;&#1075;&#1086;&#1074;&#1083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Численность населения муниципального образования, чел.</a:t>
            </a:r>
            <a:endParaRPr lang="ru-RU" sz="1600" dirty="0"/>
          </a:p>
        </c:rich>
      </c:tx>
      <c:layout/>
      <c:overlay val="0"/>
    </c:title>
    <c:autoTitleDeleted val="0"/>
    <c:view3D>
      <c:rotX val="2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72388715876001E-2"/>
          <c:y val="9.0675086061217047E-2"/>
          <c:w val="0.96685522256825163"/>
          <c:h val="0.733733257341824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жителей на конец года, чел.</c:v>
                </c:pt>
              </c:strCache>
            </c:strRef>
          </c:tx>
          <c:spPr>
            <a:solidFill>
              <a:srgbClr val="FFFF66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ln>
                <a:noFill/>
              </a:ln>
            </c:spPr>
            <c:txPr>
              <a:bodyPr rot="0" vert="horz" anchor="t" anchorCtr="1"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11327</c:v>
                </c:pt>
                <c:pt idx="1">
                  <c:v>11328</c:v>
                </c:pt>
                <c:pt idx="2">
                  <c:v>11321</c:v>
                </c:pt>
                <c:pt idx="3">
                  <c:v>11331</c:v>
                </c:pt>
                <c:pt idx="4">
                  <c:v>11971</c:v>
                </c:pt>
                <c:pt idx="5">
                  <c:v>12210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9"/>
        <c:gapDepth val="400"/>
        <c:shape val="cylinder"/>
        <c:axId val="342818984"/>
        <c:axId val="342819376"/>
        <c:axId val="0"/>
      </c:bar3DChart>
      <c:catAx>
        <c:axId val="342818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342819376"/>
        <c:crosses val="autoZero"/>
        <c:auto val="1"/>
        <c:lblAlgn val="ctr"/>
        <c:lblOffset val="100"/>
        <c:noMultiLvlLbl val="0"/>
      </c:catAx>
      <c:valAx>
        <c:axId val="342819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281898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Оборот </a:t>
            </a:r>
            <a:r>
              <a:rPr lang="ru-RU" sz="1400" dirty="0" smtClean="0"/>
              <a:t> общественного питания</a:t>
            </a:r>
            <a:endParaRPr lang="ru-RU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3905860377651316E-2"/>
          <c:y val="0.10473107369564201"/>
          <c:w val="0.96522518246294109"/>
          <c:h val="0.73686840775181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Лист1!$E$6</c:f>
              <c:strCache>
                <c:ptCount val="1"/>
                <c:pt idx="0">
                  <c:v>общий объем оборота общественного питания, млн. руб.</c:v>
                </c:pt>
              </c:strCache>
            </c:strRef>
          </c:tx>
          <c:spPr>
            <a:solidFill>
              <a:srgbClr val="00CC99"/>
            </a:solid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Лист1!$F$5:$L$5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Лист1!$F$6:$L$6</c:f>
              <c:numCache>
                <c:formatCode>General</c:formatCode>
                <c:ptCount val="7"/>
                <c:pt idx="0">
                  <c:v>1013</c:v>
                </c:pt>
                <c:pt idx="1">
                  <c:v>1270</c:v>
                </c:pt>
                <c:pt idx="2">
                  <c:v>1301.3</c:v>
                </c:pt>
                <c:pt idx="3">
                  <c:v>1675.6</c:v>
                </c:pt>
                <c:pt idx="4">
                  <c:v>2131.4</c:v>
                </c:pt>
                <c:pt idx="5">
                  <c:v>1399.7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576856"/>
        <c:axId val="221577248"/>
      </c:barChart>
      <c:lineChart>
        <c:grouping val="standard"/>
        <c:varyColors val="0"/>
        <c:ser>
          <c:idx val="1"/>
          <c:order val="1"/>
          <c:tx>
            <c:strRef>
              <c:f>Лист1!$E$7</c:f>
              <c:strCache>
                <c:ptCount val="1"/>
                <c:pt idx="0">
                  <c:v>индекс физического объема,%</c:v>
                </c:pt>
              </c:strCache>
            </c:strRef>
          </c:tx>
          <c:marker>
            <c:spPr>
              <a:solidFill>
                <a:srgbClr val="AC146E"/>
              </a:solidFill>
            </c:spPr>
          </c:marker>
          <c:dPt>
            <c:idx val="4"/>
            <c:marker>
              <c:spPr>
                <a:solidFill>
                  <a:srgbClr val="AC146E"/>
                </a:solidFill>
                <a:ln>
                  <a:solidFill>
                    <a:srgbClr val="002060"/>
                  </a:solidFill>
                </a:ln>
              </c:spPr>
            </c:marker>
            <c:bubble3D val="0"/>
            <c:spPr>
              <a:ln>
                <a:solidFill>
                  <a:srgbClr val="002060"/>
                </a:solidFill>
              </a:ln>
            </c:spPr>
          </c:dPt>
          <c:dLbls>
            <c:spPr>
              <a:solidFill>
                <a:srgbClr val="FFFF66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Лист1!$F$5:$L$5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Лист1!$F$7:$L$7</c:f>
              <c:numCache>
                <c:formatCode>General</c:formatCode>
                <c:ptCount val="7"/>
                <c:pt idx="0">
                  <c:v>108.4</c:v>
                </c:pt>
                <c:pt idx="1">
                  <c:v>113.7</c:v>
                </c:pt>
                <c:pt idx="2">
                  <c:v>101.5</c:v>
                </c:pt>
                <c:pt idx="3">
                  <c:v>131.19999999999999</c:v>
                </c:pt>
                <c:pt idx="4">
                  <c:v>125.6</c:v>
                </c:pt>
                <c:pt idx="5">
                  <c:v>64.3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576856"/>
        <c:axId val="221577248"/>
      </c:lineChart>
      <c:catAx>
        <c:axId val="221576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7248"/>
        <c:crosses val="autoZero"/>
        <c:auto val="1"/>
        <c:lblAlgn val="ctr"/>
        <c:lblOffset val="100"/>
        <c:noMultiLvlLbl val="0"/>
      </c:catAx>
      <c:valAx>
        <c:axId val="22157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685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1.5092457942251503E-3"/>
          <c:y val="1.5834634089125076E-3"/>
          <c:w val="0.25916150352579892"/>
          <c:h val="0.29933688488579391"/>
        </c:manualLayout>
      </c:layout>
      <c:overlay val="0"/>
      <c:txPr>
        <a:bodyPr/>
        <a:lstStyle/>
        <a:p>
          <a:pPr>
            <a:defRPr sz="11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Выполнено </a:t>
            </a:r>
            <a:r>
              <a:rPr lang="ru-RU" sz="1600" baseline="0" dirty="0" smtClean="0"/>
              <a:t>работ по виду деятельности «Строительство», </a:t>
            </a:r>
          </a:p>
          <a:p>
            <a:pPr>
              <a:defRPr/>
            </a:pPr>
            <a:r>
              <a:rPr lang="ru-RU" sz="1600" baseline="0" dirty="0" smtClean="0"/>
              <a:t>млрд. руб.</a:t>
            </a:r>
            <a:endParaRPr lang="ru-RU" sz="1600" dirty="0"/>
          </a:p>
        </c:rich>
      </c:tx>
      <c:layout>
        <c:manualLayout>
          <c:xMode val="edge"/>
          <c:yMode val="edge"/>
          <c:x val="0.18612780847393975"/>
          <c:y val="2.763289245452322E-2"/>
        </c:manualLayout>
      </c:layout>
      <c:overlay val="0"/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187116600025353E-2"/>
          <c:y val="9.5769939013211541E-2"/>
          <c:w val="0.92302342525335068"/>
          <c:h val="0.822557164389784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подрядных работ, млрд. руб.</c:v>
                </c:pt>
              </c:strCache>
            </c:strRef>
          </c:tx>
          <c:spPr>
            <a:solidFill>
              <a:srgbClr val="7053D9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7053D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solidFill>
                <a:srgbClr val="438086">
                  <a:lumMod val="20000"/>
                  <a:lumOff val="80000"/>
                </a:srgb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c:spPr>
            <c:txPr>
              <a:bodyPr rot="0" anchor="ctr" anchorCtr="0"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0.8</c:v>
                </c:pt>
                <c:pt idx="1">
                  <c:v>1.1000000000000001</c:v>
                </c:pt>
                <c:pt idx="2">
                  <c:v>3.3</c:v>
                </c:pt>
                <c:pt idx="3">
                  <c:v>1.2</c:v>
                </c:pt>
                <c:pt idx="4">
                  <c:v>3.2</c:v>
                </c:pt>
                <c:pt idx="5">
                  <c:v>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gapDepth val="19"/>
        <c:shape val="cylinder"/>
        <c:axId val="222378320"/>
        <c:axId val="344055504"/>
        <c:axId val="0"/>
      </c:bar3DChart>
      <c:catAx>
        <c:axId val="22237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344055504"/>
        <c:crosses val="autoZero"/>
        <c:auto val="1"/>
        <c:lblAlgn val="ctr"/>
        <c:lblOffset val="100"/>
        <c:noMultiLvlLbl val="0"/>
      </c:catAx>
      <c:valAx>
        <c:axId val="34405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237832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flat"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Ввод общей площади жилых домов, тыс. кв. м.</a:t>
            </a:r>
            <a:endParaRPr lang="ru-RU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141480804208638E-2"/>
          <c:y val="0.10491758135372251"/>
          <c:w val="0.92339710345226289"/>
          <c:h val="0.7459530745102426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Лист1!$E$6</c:f>
              <c:strCache>
                <c:ptCount val="1"/>
                <c:pt idx="0">
                  <c:v>ввод, всего тыс. кв. м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Лист1!$F$5:$K$5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Лист1!$F$6:$K$6</c:f>
              <c:numCache>
                <c:formatCode>General</c:formatCode>
                <c:ptCount val="6"/>
                <c:pt idx="0">
                  <c:v>6.81</c:v>
                </c:pt>
                <c:pt idx="1">
                  <c:v>1.2</c:v>
                </c:pt>
                <c:pt idx="2">
                  <c:v>8.8000000000000007</c:v>
                </c:pt>
                <c:pt idx="3">
                  <c:v>2.2000000000000002</c:v>
                </c:pt>
                <c:pt idx="4">
                  <c:v>4</c:v>
                </c:pt>
                <c:pt idx="5">
                  <c:v>2.6</c:v>
                </c:pt>
              </c:numCache>
            </c:numRef>
          </c:val>
        </c:ser>
        <c:ser>
          <c:idx val="0"/>
          <c:order val="1"/>
          <c:tx>
            <c:strRef>
              <c:f>Лист1!$E$7</c:f>
              <c:strCache>
                <c:ptCount val="1"/>
                <c:pt idx="0">
                  <c:v>в т. ч. индивидуальное жилищное строительство</c:v>
                </c:pt>
              </c:strCache>
            </c:strRef>
          </c:tx>
          <c:spPr>
            <a:blipFill>
              <a:blip xmlns:r="http://schemas.openxmlformats.org/officeDocument/2006/relationships" r:embed="rId3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layout>
                <c:manualLayout>
                  <c:x val="2.1680065060680178E-2"/>
                  <c:y val="-2.7322286810866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Лист1!$F$5:$K$5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Лист1!$F$7:$K$7</c:f>
              <c:numCache>
                <c:formatCode>General</c:formatCode>
                <c:ptCount val="6"/>
                <c:pt idx="0">
                  <c:v>1.87</c:v>
                </c:pt>
                <c:pt idx="1">
                  <c:v>0.99</c:v>
                </c:pt>
                <c:pt idx="2">
                  <c:v>2.6</c:v>
                </c:pt>
                <c:pt idx="3">
                  <c:v>2.1</c:v>
                </c:pt>
                <c:pt idx="4">
                  <c:v>1.2</c:v>
                </c:pt>
                <c:pt idx="5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221578032"/>
        <c:axId val="221578424"/>
      </c:barChart>
      <c:catAx>
        <c:axId val="22157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8424"/>
        <c:crosses val="autoZero"/>
        <c:auto val="1"/>
        <c:lblAlgn val="ctr"/>
        <c:lblOffset val="100"/>
        <c:noMultiLvlLbl val="0"/>
      </c:catAx>
      <c:valAx>
        <c:axId val="221578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80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Численность детей, посещающих образовательные учреждения, чел. </a:t>
            </a:r>
            <a:endParaRPr lang="ru-RU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077802468736779E-2"/>
          <c:y val="0.1382228101446164"/>
          <c:w val="0.92302342525335068"/>
          <c:h val="0.6818173334453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школ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1469</c:v>
                </c:pt>
                <c:pt idx="1">
                  <c:v>1449</c:v>
                </c:pt>
                <c:pt idx="2">
                  <c:v>1420</c:v>
                </c:pt>
                <c:pt idx="3">
                  <c:v>1454</c:v>
                </c:pt>
                <c:pt idx="4">
                  <c:v>1455</c:v>
                </c:pt>
                <c:pt idx="5">
                  <c:v>1446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воспитанники детских садов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702</c:v>
                </c:pt>
                <c:pt idx="1">
                  <c:v>729</c:v>
                </c:pt>
                <c:pt idx="2">
                  <c:v>727</c:v>
                </c:pt>
                <c:pt idx="3">
                  <c:v>682</c:v>
                </c:pt>
                <c:pt idx="4">
                  <c:v>698</c:v>
                </c:pt>
                <c:pt idx="5">
                  <c:v>674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воспитанники учреждений доп. образования(ЦТиВ)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659</c:v>
                </c:pt>
                <c:pt idx="1">
                  <c:v>465</c:v>
                </c:pt>
                <c:pt idx="2">
                  <c:v>532</c:v>
                </c:pt>
                <c:pt idx="3">
                  <c:v>499</c:v>
                </c:pt>
                <c:pt idx="4">
                  <c:v>442</c:v>
                </c:pt>
                <c:pt idx="5">
                  <c:v>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22374792"/>
        <c:axId val="222375184"/>
      </c:barChart>
      <c:catAx>
        <c:axId val="222374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22375184"/>
        <c:crosses val="autoZero"/>
        <c:auto val="1"/>
        <c:lblAlgn val="ctr"/>
        <c:lblOffset val="100"/>
        <c:noMultiLvlLbl val="0"/>
      </c:catAx>
      <c:valAx>
        <c:axId val="222375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2374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74615157527585E-2"/>
          <c:y val="0.88769558474619381"/>
          <c:w val="0.96793102686949417"/>
          <c:h val="5.3792730345509888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88867016622926E-2"/>
          <c:y val="4.0143088209130548E-3"/>
          <c:w val="0.90635673665791749"/>
          <c:h val="0.95158851934770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занято спортом всего</c:v>
                </c:pt>
              </c:strCache>
            </c:strRef>
          </c:tx>
          <c:spPr>
            <a:solidFill>
              <a:srgbClr val="1B2DD5"/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3567</c:v>
                </c:pt>
                <c:pt idx="1">
                  <c:v>4044</c:v>
                </c:pt>
                <c:pt idx="2">
                  <c:v>4229</c:v>
                </c:pt>
                <c:pt idx="3">
                  <c:v>4528</c:v>
                </c:pt>
                <c:pt idx="4">
                  <c:v>4770</c:v>
                </c:pt>
                <c:pt idx="5">
                  <c:v>5799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 ч. дети</c:v>
                </c:pt>
              </c:strCache>
            </c:strRef>
          </c:tx>
          <c:spPr>
            <a:solidFill>
              <a:srgbClr val="4BD0FF"/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1217</c:v>
                </c:pt>
                <c:pt idx="1">
                  <c:v>1028</c:v>
                </c:pt>
                <c:pt idx="2">
                  <c:v>1508</c:v>
                </c:pt>
                <c:pt idx="3">
                  <c:v>1628</c:v>
                </c:pt>
                <c:pt idx="4">
                  <c:v>1621</c:v>
                </c:pt>
                <c:pt idx="5">
                  <c:v>2316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7"/>
        <c:overlap val="5"/>
        <c:axId val="342819768"/>
        <c:axId val="346196264"/>
      </c:barChart>
      <c:catAx>
        <c:axId val="342819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346196264"/>
        <c:crosses val="autoZero"/>
        <c:auto val="0"/>
        <c:lblAlgn val="ctr"/>
        <c:lblOffset val="100"/>
        <c:noMultiLvlLbl val="0"/>
      </c:catAx>
      <c:valAx>
        <c:axId val="346196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42819768"/>
        <c:crosses val="autoZero"/>
        <c:crossBetween val="between"/>
      </c:valAx>
      <c:spPr>
        <a:effectLst>
          <a:innerShdw blurRad="63500" dist="50800" dir="5400000">
            <a:prstClr val="black">
              <a:alpha val="50000"/>
            </a:prstClr>
          </a:innerShdw>
        </a:effectLst>
      </c:spPr>
    </c:plotArea>
    <c:legend>
      <c:legendPos val="b"/>
      <c:layout>
        <c:manualLayout>
          <c:xMode val="edge"/>
          <c:yMode val="edge"/>
          <c:x val="0.47521620734908138"/>
          <c:y val="0.9211944668465053"/>
          <c:w val="0.42595636482939631"/>
          <c:h val="6.1601352492438741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промышленного производства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7133737277054686E-2"/>
          <c:y val="6.9832519506690949E-2"/>
          <c:w val="0.96395886129905239"/>
          <c:h val="0.65980837404462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отгружено товаров собственного производства, всего по Сахалинской области, млрд. руб.</c:v>
                </c:pt>
              </c:strCache>
            </c:strRef>
          </c:tx>
          <c:spPr>
            <a:solidFill>
              <a:srgbClr val="1B2DD5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Лист1!$F$3:$M$3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Лист1!$F$4:$M$4</c:f>
              <c:numCache>
                <c:formatCode>General</c:formatCode>
                <c:ptCount val="6"/>
                <c:pt idx="0">
                  <c:v>755.7</c:v>
                </c:pt>
                <c:pt idx="1">
                  <c:v>686.7</c:v>
                </c:pt>
                <c:pt idx="2">
                  <c:v>766.7</c:v>
                </c:pt>
                <c:pt idx="3">
                  <c:v>1108.4000000000001</c:v>
                </c:pt>
                <c:pt idx="4">
                  <c:v>1084.9000000000001</c:v>
                </c:pt>
                <c:pt idx="5">
                  <c:v>861.2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в т. ч. городской округ Ногликский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Лист1!$F$3:$M$3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Лист1!$F$5:$M$5</c:f>
              <c:numCache>
                <c:formatCode>General</c:formatCode>
                <c:ptCount val="6"/>
                <c:pt idx="0">
                  <c:v>362.6</c:v>
                </c:pt>
                <c:pt idx="1">
                  <c:v>344.2</c:v>
                </c:pt>
                <c:pt idx="2">
                  <c:v>387.4</c:v>
                </c:pt>
                <c:pt idx="3">
                  <c:v>631.9</c:v>
                </c:pt>
                <c:pt idx="4">
                  <c:v>612.20000000000005</c:v>
                </c:pt>
                <c:pt idx="5">
                  <c:v>440.1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398264"/>
        <c:axId val="221398648"/>
      </c:barChart>
      <c:catAx>
        <c:axId val="221398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398648"/>
        <c:crosses val="autoZero"/>
        <c:auto val="1"/>
        <c:lblAlgn val="ctr"/>
        <c:lblOffset val="100"/>
        <c:noMultiLvlLbl val="0"/>
      </c:catAx>
      <c:valAx>
        <c:axId val="221398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398264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7.2517762162331814E-2"/>
          <c:y val="0.81124891514320163"/>
          <c:w val="0.84908253308986559"/>
          <c:h val="0.10428093459194841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Добыча углеводородов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3000678460718851E-2"/>
          <c:y val="0.10718735126963243"/>
          <c:w val="0.92699932153928111"/>
          <c:h val="0.62369751567793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добыча нефти, млн.тн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chilly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Лист1!$F$4:$N$4</c:f>
              <c:numCache>
                <c:formatCode>General</c:formatCode>
                <c:ptCount val="7"/>
                <c:pt idx="0">
                  <c:v>16.100000000000001</c:v>
                </c:pt>
                <c:pt idx="1">
                  <c:v>17.2</c:v>
                </c:pt>
                <c:pt idx="2">
                  <c:v>16.8</c:v>
                </c:pt>
                <c:pt idx="3">
                  <c:v>18.3</c:v>
                </c:pt>
                <c:pt idx="4">
                  <c:v>18.8</c:v>
                </c:pt>
                <c:pt idx="5">
                  <c:v>17.8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добыча газа, млрд.м.куб.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sunrise" dir="t"/>
            </a:scene3d>
            <a:sp3d>
              <a:bevelT w="196850" h="31750" prst="coolSlant"/>
              <a:bevelB prst="angle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Лист1!$F$5:$N$5</c:f>
              <c:numCache>
                <c:formatCode>General</c:formatCode>
                <c:ptCount val="7"/>
                <c:pt idx="0">
                  <c:v>28.2</c:v>
                </c:pt>
                <c:pt idx="1">
                  <c:v>29.3</c:v>
                </c:pt>
                <c:pt idx="2">
                  <c:v>29.9</c:v>
                </c:pt>
                <c:pt idx="3">
                  <c:v>31.9</c:v>
                </c:pt>
                <c:pt idx="4">
                  <c:v>31.3</c:v>
                </c:pt>
                <c:pt idx="5">
                  <c:v>33.299999999999997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485056"/>
        <c:axId val="221485440"/>
      </c:barChart>
      <c:catAx>
        <c:axId val="22148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485440"/>
        <c:crosses val="autoZero"/>
        <c:auto val="1"/>
        <c:lblAlgn val="ctr"/>
        <c:lblOffset val="100"/>
        <c:noMultiLvlLbl val="0"/>
      </c:catAx>
      <c:valAx>
        <c:axId val="221485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485056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7.2517762162331814E-2"/>
          <c:y val="0.81124891514320163"/>
          <c:w val="0.85496447567533662"/>
          <c:h val="0.17208453484140124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000678460718893E-2"/>
          <c:y val="7.9409767910636211E-2"/>
          <c:w val="0.89327954554768352"/>
          <c:h val="0.62369751567793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производство эл\энергии, млн. кВт.ч</c:v>
                </c:pt>
              </c:strCache>
            </c:strRef>
          </c:tx>
          <c:spPr>
            <a:solidFill>
              <a:srgbClr val="36E1EA"/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solidFill>
                <a:srgbClr val="66FFFF"/>
              </a:solidFill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Лист1!$F$4:$N$4</c:f>
              <c:numCache>
                <c:formatCode>General</c:formatCode>
                <c:ptCount val="7"/>
                <c:pt idx="0">
                  <c:v>1277.0999999999999</c:v>
                </c:pt>
                <c:pt idx="1">
                  <c:v>1371.2</c:v>
                </c:pt>
                <c:pt idx="2">
                  <c:v>1227.5999999999999</c:v>
                </c:pt>
                <c:pt idx="3">
                  <c:v>1381.7</c:v>
                </c:pt>
                <c:pt idx="4">
                  <c:v>1414.6</c:v>
                </c:pt>
                <c:pt idx="5">
                  <c:v>1515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производство пара и горячей воды, тыс. Гкал.</c:v>
                </c:pt>
              </c:strCache>
            </c:strRef>
          </c:tx>
          <c:spPr>
            <a:solidFill>
              <a:srgbClr val="80008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solidFill>
                <a:srgbClr val="FFCCFF"/>
              </a:solidFill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Лист1!$F$5:$N$5</c:f>
              <c:numCache>
                <c:formatCode>General</c:formatCode>
                <c:ptCount val="7"/>
                <c:pt idx="0">
                  <c:v>513.29999999999995</c:v>
                </c:pt>
                <c:pt idx="1">
                  <c:v>464.4</c:v>
                </c:pt>
                <c:pt idx="2">
                  <c:v>314.7</c:v>
                </c:pt>
                <c:pt idx="3">
                  <c:v>1385.2</c:v>
                </c:pt>
                <c:pt idx="4">
                  <c:v>1338.1</c:v>
                </c:pt>
                <c:pt idx="5">
                  <c:v>1370.2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932960"/>
        <c:axId val="221571368"/>
      </c:barChart>
      <c:catAx>
        <c:axId val="22193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1368"/>
        <c:crosses val="autoZero"/>
        <c:auto val="1"/>
        <c:lblAlgn val="ctr"/>
        <c:lblOffset val="100"/>
        <c:noMultiLvlLbl val="0"/>
      </c:catAx>
      <c:valAx>
        <c:axId val="221571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932960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7.2517762162331814E-2"/>
          <c:y val="0.81124891514320163"/>
          <c:w val="0.85496447567533662"/>
          <c:h val="0.17208453484140118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400" dirty="0" smtClean="0"/>
              <a:t>Вылов водных</a:t>
            </a:r>
            <a:r>
              <a:rPr lang="ru-RU" sz="1400" baseline="0" dirty="0" smtClean="0"/>
              <a:t> биологических ресурсов и их переработка</a:t>
            </a:r>
            <a:r>
              <a:rPr lang="ru-RU" sz="1400" dirty="0" smtClean="0"/>
              <a:t>, </a:t>
            </a:r>
            <a:r>
              <a:rPr lang="ru-RU" sz="1400" dirty="0" err="1" smtClean="0"/>
              <a:t>тн</a:t>
            </a:r>
            <a:endParaRPr lang="ru-RU" sz="1400" dirty="0" smtClean="0"/>
          </a:p>
          <a:p>
            <a:pPr>
              <a:defRPr sz="1600"/>
            </a:pPr>
            <a:r>
              <a:rPr lang="ru-RU" sz="1400" dirty="0" smtClean="0"/>
              <a:t> (по информации</a:t>
            </a:r>
            <a:r>
              <a:rPr lang="ru-RU" sz="1400" baseline="0" dirty="0" smtClean="0"/>
              <a:t> предприятий</a:t>
            </a:r>
            <a:r>
              <a:rPr lang="ru-RU" sz="1600" baseline="0" dirty="0" smtClean="0"/>
              <a:t>)</a:t>
            </a:r>
            <a:endParaRPr lang="ru-RU" sz="1600" dirty="0"/>
          </a:p>
        </c:rich>
      </c:tx>
      <c:layout>
        <c:manualLayout>
          <c:xMode val="edge"/>
          <c:yMode val="edge"/>
          <c:x val="0.16966653225622846"/>
          <c:y val="1.66666264134902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44666337803348"/>
          <c:y val="0.14322455524280259"/>
          <c:w val="0.89955333662196646"/>
          <c:h val="0.62114153177827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Вылов рыбы, тыс. тн.</c:v>
                </c:pt>
              </c:strCache>
            </c:strRef>
          </c:tx>
          <c:spPr>
            <a:solidFill>
              <a:srgbClr val="6699FF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Лист1!$F$4:$N$4</c:f>
              <c:numCache>
                <c:formatCode>General</c:formatCode>
                <c:ptCount val="7"/>
                <c:pt idx="0">
                  <c:v>14.2</c:v>
                </c:pt>
                <c:pt idx="1">
                  <c:v>8.9</c:v>
                </c:pt>
                <c:pt idx="2">
                  <c:v>5.3</c:v>
                </c:pt>
                <c:pt idx="3">
                  <c:v>13.6</c:v>
                </c:pt>
                <c:pt idx="4">
                  <c:v>4.4000000000000004</c:v>
                </c:pt>
                <c:pt idx="5">
                  <c:v>4.7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в т.ч. переработка на территории МО, тыс. тн.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Лист1!$F$5:$N$5</c:f>
              <c:numCache>
                <c:formatCode>General</c:formatCode>
                <c:ptCount val="7"/>
                <c:pt idx="0">
                  <c:v>5.3</c:v>
                </c:pt>
                <c:pt idx="1">
                  <c:v>3.3</c:v>
                </c:pt>
                <c:pt idx="2">
                  <c:v>1.9</c:v>
                </c:pt>
                <c:pt idx="3">
                  <c:v>3</c:v>
                </c:pt>
                <c:pt idx="4">
                  <c:v>1.3</c:v>
                </c:pt>
                <c:pt idx="5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572152"/>
        <c:axId val="221572544"/>
      </c:barChart>
      <c:catAx>
        <c:axId val="221572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2544"/>
        <c:crosses val="autoZero"/>
        <c:auto val="1"/>
        <c:lblAlgn val="ctr"/>
        <c:lblOffset val="100"/>
        <c:noMultiLvlLbl val="0"/>
      </c:catAx>
      <c:valAx>
        <c:axId val="221572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2152"/>
        <c:crosses val="autoZero"/>
        <c:crossBetween val="between"/>
      </c:valAx>
      <c:spPr>
        <a:noFill/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1.3082883007771691E-2"/>
          <c:y val="0.81124891514320163"/>
          <c:w val="0.98347232249600691"/>
          <c:h val="0.17208453484140124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Древесина необработанная и лесоматериалы</a:t>
            </a:r>
            <a:endParaRPr lang="ru-RU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673398825114483"/>
          <c:y val="0.15440924297992664"/>
          <c:w val="0.89326601174885523"/>
          <c:h val="0.632030790685629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лесоматериалы необработанные, тыс. пл.куб.м.</c:v>
                </c:pt>
              </c:strCache>
            </c:strRef>
          </c:tx>
          <c:spPr>
            <a:solidFill>
              <a:srgbClr val="28A06F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Лист1!$F$4:$N$4</c:f>
              <c:numCache>
                <c:formatCode>General</c:formatCode>
                <c:ptCount val="7"/>
                <c:pt idx="0">
                  <c:v>3.1</c:v>
                </c:pt>
                <c:pt idx="1">
                  <c:v>2.9</c:v>
                </c:pt>
                <c:pt idx="2">
                  <c:v>2.8</c:v>
                </c:pt>
                <c:pt idx="3">
                  <c:v>2.2000000000000002</c:v>
                </c:pt>
                <c:pt idx="4">
                  <c:v>3.1</c:v>
                </c:pt>
                <c:pt idx="5">
                  <c:v>2.9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лесоматериалы, тыс. куб.м</c:v>
                </c:pt>
              </c:strCache>
            </c:strRef>
          </c:tx>
          <c:spPr>
            <a:solidFill>
              <a:srgbClr val="FFCC00"/>
            </a:solidFill>
            <a:scene3d>
              <a:camera prst="orthographicFront"/>
              <a:lightRig rig="threePt" dir="t"/>
            </a:scene3d>
            <a:sp3d>
              <a:bevelT w="190500" h="38100" prst="artDeco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Лист1!$F$5:$N$5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1.6</c:v>
                </c:pt>
                <c:pt idx="3">
                  <c:v>1.2</c:v>
                </c:pt>
                <c:pt idx="4">
                  <c:v>1.3</c:v>
                </c:pt>
                <c:pt idx="5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573328"/>
        <c:axId val="221573720"/>
      </c:barChart>
      <c:catAx>
        <c:axId val="22157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3720"/>
        <c:crosses val="autoZero"/>
        <c:auto val="1"/>
        <c:lblAlgn val="ctr"/>
        <c:lblOffset val="100"/>
        <c:noMultiLvlLbl val="0"/>
      </c:catAx>
      <c:valAx>
        <c:axId val="221573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3328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7.2517762162331814E-2"/>
          <c:y val="0.81124891514320163"/>
          <c:w val="0.85496447567533662"/>
          <c:h val="0.17208453484140124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400" dirty="0" smtClean="0"/>
              <a:t>Производство хлеба и кондитерских изделий </a:t>
            </a:r>
            <a:endParaRPr lang="ru-RU" sz="1400" dirty="0"/>
          </a:p>
        </c:rich>
      </c:tx>
      <c:layout>
        <c:manualLayout>
          <c:xMode val="edge"/>
          <c:yMode val="edge"/>
          <c:x val="0.22424227169493247"/>
          <c:y val="1.38887916794983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452534754000061E-2"/>
          <c:y val="0.14337745964233214"/>
          <c:w val="0.89327954554768352"/>
          <c:h val="0.66258613238052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производство хлеба и х\булочных изделий, тн.</c:v>
                </c:pt>
              </c:strCache>
            </c:strRef>
          </c:tx>
          <c:spPr>
            <a:gradFill flip="none" rotWithShape="1">
              <a:gsLst>
                <a:gs pos="0">
                  <a:srgbClr val="FF6699">
                    <a:shade val="30000"/>
                    <a:satMod val="115000"/>
                  </a:srgbClr>
                </a:gs>
                <a:gs pos="50000">
                  <a:srgbClr val="FF6699">
                    <a:shade val="67500"/>
                    <a:satMod val="115000"/>
                  </a:srgbClr>
                </a:gs>
                <a:gs pos="100000">
                  <a:srgbClr val="FF66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softRound"/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Лист1!$F$4:$N$4</c:f>
              <c:numCache>
                <c:formatCode>General</c:formatCode>
                <c:ptCount val="7"/>
                <c:pt idx="0">
                  <c:v>710.9</c:v>
                </c:pt>
                <c:pt idx="1">
                  <c:v>528.1</c:v>
                </c:pt>
                <c:pt idx="2">
                  <c:v>550</c:v>
                </c:pt>
                <c:pt idx="3">
                  <c:v>574.29999999999995</c:v>
                </c:pt>
                <c:pt idx="4">
                  <c:v>481</c:v>
                </c:pt>
                <c:pt idx="5">
                  <c:v>466.8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производство кондитерских изделий, тн.</c:v>
                </c:pt>
              </c:strCache>
            </c:strRef>
          </c:tx>
          <c:spPr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Лист1!$F$3:$N$3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Лист1!$F$5:$N$5</c:f>
              <c:numCache>
                <c:formatCode>General</c:formatCode>
                <c:ptCount val="7"/>
                <c:pt idx="0">
                  <c:v>33.1</c:v>
                </c:pt>
                <c:pt idx="1">
                  <c:v>33.700000000000003</c:v>
                </c:pt>
                <c:pt idx="2">
                  <c:v>40</c:v>
                </c:pt>
                <c:pt idx="3">
                  <c:v>36</c:v>
                </c:pt>
                <c:pt idx="4">
                  <c:v>42.2</c:v>
                </c:pt>
                <c:pt idx="5">
                  <c:v>44.8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1574504"/>
        <c:axId val="221574896"/>
      </c:barChart>
      <c:catAx>
        <c:axId val="221574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4896"/>
        <c:crosses val="autoZero"/>
        <c:auto val="1"/>
        <c:lblAlgn val="ctr"/>
        <c:lblOffset val="100"/>
        <c:noMultiLvlLbl val="0"/>
      </c:catAx>
      <c:valAx>
        <c:axId val="221574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4504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7.2517762162331814E-2"/>
          <c:y val="0.81124891514320163"/>
          <c:w val="0.85496447567533662"/>
          <c:h val="0.17208453484140127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Производство основных видов сельскохозяйственной продукции во всех хозяйствах</a:t>
            </a:r>
            <a:endParaRPr lang="ru-RU" sz="1600" dirty="0"/>
          </a:p>
        </c:rich>
      </c:tx>
      <c:layout>
        <c:manualLayout>
          <c:xMode val="edge"/>
          <c:yMode val="edge"/>
          <c:x val="0.20914330833753672"/>
          <c:y val="1.8451325651991809E-2"/>
        </c:manualLayout>
      </c:layout>
      <c:overlay val="0"/>
    </c:title>
    <c:autoTitleDeleted val="0"/>
    <c:view3D>
      <c:rotX val="20"/>
      <c:rotY val="20"/>
      <c:depthPercent val="1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72388715875946E-2"/>
          <c:y val="8.8039182396646626E-2"/>
          <c:w val="0.97524438638506494"/>
          <c:h val="0.733733257341824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мясо, тн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0"/>
                  <c:y val="1.0543614658281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197423770570759E-3"/>
                  <c:y val="1.3179518322851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5197423770570759E-3"/>
                  <c:y val="1.5815421987421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131615847047172E-3"/>
                  <c:y val="1.58154219874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2.6359036645702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2.635903664570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142068433407471E-2"/>
                      <c:h val="5.0008488855108731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1.5065807923522483E-3"/>
                  <c:y val="3.163084397484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</c:spPr>
            <c:txPr>
              <a:bodyPr rot="660000" vert="horz" anchor="t" anchorCtr="1"/>
              <a:lstStyle/>
              <a:p>
                <a:pPr>
                  <a:defRPr sz="13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45.4</c:v>
                </c:pt>
                <c:pt idx="1">
                  <c:v>69</c:v>
                </c:pt>
                <c:pt idx="2">
                  <c:v>133.80000000000001</c:v>
                </c:pt>
                <c:pt idx="3">
                  <c:v>132.69999999999999</c:v>
                </c:pt>
                <c:pt idx="4">
                  <c:v>172</c:v>
                </c:pt>
                <c:pt idx="5">
                  <c:v>53.5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молоко, тн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92D050"/>
              </a:solidFill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</c:spPr>
            <c:txPr>
              <a:bodyPr rot="480000" vert="horz" anchor="ctr" anchorCtr="0"/>
              <a:lstStyle/>
              <a:p>
                <a:pPr>
                  <a:defRPr sz="1300" baseline="0">
                    <a:solidFill>
                      <a:srgbClr val="00B0F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69.7</c:v>
                </c:pt>
                <c:pt idx="1">
                  <c:v>71.2</c:v>
                </c:pt>
                <c:pt idx="2">
                  <c:v>106.2</c:v>
                </c:pt>
                <c:pt idx="3">
                  <c:v>56.9</c:v>
                </c:pt>
                <c:pt idx="4">
                  <c:v>61.1</c:v>
                </c:pt>
                <c:pt idx="5">
                  <c:v>50.3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овощи, тн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</c:spPr>
            <c:txPr>
              <a:bodyPr rot="720000" anchor="t" anchorCtr="0"/>
              <a:lstStyle/>
              <a:p>
                <a:pPr>
                  <a:defRPr sz="1300" baseline="0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117</c:v>
                </c:pt>
                <c:pt idx="1">
                  <c:v>117</c:v>
                </c:pt>
                <c:pt idx="2">
                  <c:v>117</c:v>
                </c:pt>
                <c:pt idx="3">
                  <c:v>117</c:v>
                </c:pt>
                <c:pt idx="4">
                  <c:v>57.5</c:v>
                </c:pt>
                <c:pt idx="5">
                  <c:v>57.2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яйцо, тыс. шт.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0.11597986501682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55516339639778E-2"/>
                      <c:h val="6.03279479261664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5065807923523586E-3"/>
                  <c:y val="9.2256628259959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10807205024738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8.6984820930818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065807923522483E-3"/>
                  <c:y val="0.1845132565199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0.17396964186163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5329039617617931E-3"/>
                  <c:y val="0.15288241254507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960000" anchor="b" anchorCtr="1"/>
              <a:lstStyle/>
              <a:p>
                <a:pPr>
                  <a:defRPr sz="13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724</c:v>
                </c:pt>
                <c:pt idx="1">
                  <c:v>755</c:v>
                </c:pt>
                <c:pt idx="2">
                  <c:v>1150</c:v>
                </c:pt>
                <c:pt idx="3">
                  <c:v>1110</c:v>
                </c:pt>
                <c:pt idx="4">
                  <c:v>1043.2</c:v>
                </c:pt>
                <c:pt idx="5">
                  <c:v>989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картофель, тн</c:v>
                </c:pt>
              </c:strCache>
            </c:strRef>
          </c:tx>
          <c:spPr>
            <a:solidFill>
              <a:srgbClr val="CB672F"/>
            </a:solidFill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invertIfNegative val="0"/>
          <c:dLbls>
            <c:dLbl>
              <c:idx val="6"/>
              <c:layout>
                <c:manualLayout>
                  <c:x val="2.1092131092933022E-2"/>
                  <c:y val="-4.832434227019582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rgbClr val="C55A1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1400</c:v>
                </c:pt>
                <c:pt idx="1">
                  <c:v>1400</c:v>
                </c:pt>
                <c:pt idx="2">
                  <c:v>1303</c:v>
                </c:pt>
                <c:pt idx="3">
                  <c:v>1304</c:v>
                </c:pt>
                <c:pt idx="4">
                  <c:v>621</c:v>
                </c:pt>
                <c:pt idx="5">
                  <c:v>621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465"/>
        <c:shape val="box"/>
        <c:axId val="342350888"/>
        <c:axId val="342351280"/>
        <c:axId val="343891992"/>
      </c:bar3DChart>
      <c:catAx>
        <c:axId val="342350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342351280"/>
        <c:crosses val="autoZero"/>
        <c:auto val="1"/>
        <c:lblAlgn val="ctr"/>
        <c:lblOffset val="100"/>
        <c:noMultiLvlLbl val="0"/>
      </c:catAx>
      <c:valAx>
        <c:axId val="342351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2350888"/>
        <c:crosses val="autoZero"/>
        <c:crossBetween val="between"/>
      </c:valAx>
      <c:serAx>
        <c:axId val="343891992"/>
        <c:scaling>
          <c:orientation val="minMax"/>
        </c:scaling>
        <c:delete val="1"/>
        <c:axPos val="b"/>
        <c:majorTickMark val="out"/>
        <c:minorTickMark val="none"/>
        <c:tickLblPos val="none"/>
        <c:crossAx val="342351280"/>
        <c:crosses val="autoZero"/>
      </c:serAx>
    </c:plotArea>
    <c:legend>
      <c:legendPos val="b"/>
      <c:layout/>
      <c:overlay val="0"/>
      <c:txPr>
        <a:bodyPr/>
        <a:lstStyle/>
        <a:p>
          <a:pPr>
            <a:defRPr sz="1300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Оборот розничной торговли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7460195254226443E-2"/>
          <c:y val="0.10696221432104309"/>
          <c:w val="0.98253980474577352"/>
          <c:h val="0.73131573298991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Лист1!$E$6</c:f>
              <c:strCache>
                <c:ptCount val="1"/>
                <c:pt idx="0">
                  <c:v>общий объем оборота розничной торговли, млн. руб.</c:v>
                </c:pt>
              </c:strCache>
            </c:strRef>
          </c:tx>
          <c:spPr>
            <a:solidFill>
              <a:srgbClr val="FF66CC"/>
            </a:solid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Лист1!$F$5:$K$5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Лист1!$F$6:$K$6</c:f>
              <c:numCache>
                <c:formatCode>General</c:formatCode>
                <c:ptCount val="6"/>
                <c:pt idx="0">
                  <c:v>1013</c:v>
                </c:pt>
                <c:pt idx="1">
                  <c:v>1270</c:v>
                </c:pt>
                <c:pt idx="2">
                  <c:v>3116.7</c:v>
                </c:pt>
                <c:pt idx="3">
                  <c:v>3263.4</c:v>
                </c:pt>
                <c:pt idx="4">
                  <c:v>3553.8</c:v>
                </c:pt>
                <c:pt idx="5">
                  <c:v>3535.1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575680"/>
        <c:axId val="221576072"/>
      </c:barChart>
      <c:lineChart>
        <c:grouping val="standard"/>
        <c:varyColors val="0"/>
        <c:ser>
          <c:idx val="1"/>
          <c:order val="1"/>
          <c:tx>
            <c:strRef>
              <c:f>Лист1!$E$7</c:f>
              <c:strCache>
                <c:ptCount val="1"/>
                <c:pt idx="0">
                  <c:v>индекс физического объема,%</c:v>
                </c:pt>
              </c:strCache>
            </c:strRef>
          </c:tx>
          <c:marker>
            <c:spPr>
              <a:solidFill>
                <a:srgbClr val="1B2D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Лист1!$F$5:$K$5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Лист1!$F$7:$K$7</c:f>
              <c:numCache>
                <c:formatCode>General</c:formatCode>
                <c:ptCount val="6"/>
                <c:pt idx="0">
                  <c:v>108.4</c:v>
                </c:pt>
                <c:pt idx="1">
                  <c:v>113.7</c:v>
                </c:pt>
                <c:pt idx="2">
                  <c:v>101.5</c:v>
                </c:pt>
                <c:pt idx="3">
                  <c:v>103.6</c:v>
                </c:pt>
                <c:pt idx="4">
                  <c:v>104.7</c:v>
                </c:pt>
                <c:pt idx="5">
                  <c:v>94.7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575680"/>
        <c:axId val="221576072"/>
      </c:lineChart>
      <c:catAx>
        <c:axId val="22157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76072"/>
        <c:crosses val="autoZero"/>
        <c:auto val="1"/>
        <c:lblAlgn val="ctr"/>
        <c:lblOffset val="100"/>
        <c:noMultiLvlLbl val="0"/>
      </c:catAx>
      <c:valAx>
        <c:axId val="221576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575680"/>
        <c:crosses val="autoZero"/>
        <c:crossBetween val="between"/>
      </c:valAx>
      <c:spPr>
        <a:solidFill>
          <a:srgbClr val="FFFF99"/>
        </a:solidFill>
      </c:spPr>
    </c:plotArea>
    <c:legend>
      <c:legendPos val="r"/>
      <c:layout>
        <c:manualLayout>
          <c:xMode val="edge"/>
          <c:yMode val="edge"/>
          <c:x val="3.1617826446908984E-2"/>
          <c:y val="0.13636384677796742"/>
          <c:w val="0.30330746341483128"/>
          <c:h val="0.31778418582080736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5" tIns="45478" rIns="90955" bIns="4547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943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5" tIns="45478" rIns="90955" bIns="4547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7035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5" tIns="45478" rIns="90955" bIns="4547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5" tIns="45478" rIns="90955" bIns="4547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805CE4-DF5A-4788-8287-84A97EAA3B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3717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5" tIns="45467" rIns="90935" bIns="4546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943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5" tIns="45467" rIns="90935" bIns="4546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818" y="3229058"/>
            <a:ext cx="7941309" cy="305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5" tIns="45467" rIns="90935" bIns="454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7035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5" tIns="45467" rIns="90935" bIns="4546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5" tIns="45467" rIns="90935" bIns="4546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B83091-859C-4149-A6A2-153E03C851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4751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15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10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812477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11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00364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12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620388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849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14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921472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15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51752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16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490807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17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334844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00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19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76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93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928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ACECC-956A-44A9-9411-29E6EFCC940D}" type="slidenum">
              <a:rPr lang="ru-RU"/>
              <a:pPr/>
              <a:t>21</a:t>
            </a:fld>
            <a:endParaRPr lang="ru-RU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5622003" y="6456161"/>
            <a:ext cx="4302317" cy="3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54" tIns="45726" rIns="91454" bIns="45726" anchor="b"/>
          <a:lstStyle/>
          <a:p>
            <a:pPr algn="r"/>
            <a:fld id="{A0EB2EE9-CD6F-4FA4-8694-1A048FBF394C}" type="slidenum">
              <a:rPr lang="ru-RU" sz="1200"/>
              <a:pPr algn="r"/>
              <a:t>21</a:t>
            </a:fld>
            <a:endParaRPr lang="ru-RU" sz="1200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5622003" y="6456161"/>
            <a:ext cx="4302317" cy="3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54" tIns="45726" rIns="91454" bIns="45726" anchor="b"/>
          <a:lstStyle/>
          <a:p>
            <a:pPr algn="r"/>
            <a:fld id="{DA007F7D-E8B1-40A9-8A8B-FFEA0DC85316}" type="slidenum">
              <a:rPr lang="ru-RU" sz="1200"/>
              <a:pPr algn="r"/>
              <a:t>21</a:t>
            </a:fld>
            <a:endParaRPr lang="ru-RU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6" name="Заметки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712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680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397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ACECC-956A-44A9-9411-29E6EFCC940D}" type="slidenum">
              <a:rPr lang="ru-RU"/>
              <a:pPr/>
              <a:t>24</a:t>
            </a:fld>
            <a:endParaRPr lang="ru-RU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5622003" y="6456161"/>
            <a:ext cx="4302317" cy="3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54" tIns="45726" rIns="91454" bIns="45726" anchor="b"/>
          <a:lstStyle/>
          <a:p>
            <a:pPr algn="r"/>
            <a:fld id="{A0EB2EE9-CD6F-4FA4-8694-1A048FBF394C}" type="slidenum">
              <a:rPr lang="ru-RU" sz="1200"/>
              <a:pPr algn="r"/>
              <a:t>24</a:t>
            </a:fld>
            <a:endParaRPr lang="ru-RU" sz="1200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5622003" y="6456161"/>
            <a:ext cx="4302317" cy="3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54" tIns="45726" rIns="91454" bIns="45726" anchor="b"/>
          <a:lstStyle/>
          <a:p>
            <a:pPr algn="r"/>
            <a:fld id="{DA007F7D-E8B1-40A9-8A8B-FFEA0DC85316}" type="slidenum">
              <a:rPr lang="ru-RU" sz="1200"/>
              <a:pPr algn="r"/>
              <a:t>24</a:t>
            </a:fld>
            <a:endParaRPr lang="ru-RU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6" name="Заметки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671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3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941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52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321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29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7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904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936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515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27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424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562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566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928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5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374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39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16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498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224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732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543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98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326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643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3261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6184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48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7780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400425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3818" y="3229058"/>
            <a:ext cx="7941309" cy="3059278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>
          <a:xfrm>
            <a:off x="2" y="2"/>
            <a:ext cx="4302696" cy="33955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76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5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4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45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8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3452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3" y="6457035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5467" rIns="90935" bIns="45467" anchor="b"/>
          <a:lstStyle/>
          <a:p>
            <a:pPr algn="r"/>
            <a:fld id="{4AC42F08-49F6-4178-8CCC-432FBCB6E574}" type="slidenum">
              <a:rPr lang="ru-RU" sz="1200"/>
              <a:pPr algn="r"/>
              <a:t>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83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4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16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2715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939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147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882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59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14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6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891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31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.pn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1.jpe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1" y="1928802"/>
            <a:ext cx="80010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3625B1"/>
                </a:solidFill>
              </a:rPr>
              <a:t>Убедительная просьба отключить сотовые телефоны</a:t>
            </a:r>
          </a:p>
          <a:p>
            <a:pPr algn="ctr"/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Добыча полезных ископаемых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55967" y="6550223"/>
            <a:ext cx="396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52000289"/>
              </p:ext>
            </p:extLst>
          </p:nvPr>
        </p:nvGraphicFramePr>
        <p:xfrm>
          <a:off x="683568" y="1844116"/>
          <a:ext cx="7906132" cy="4877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28802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Производство энергоресурсов</a:t>
            </a: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4320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465" y="6550223"/>
            <a:ext cx="39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11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20405"/>
            <a:ext cx="4198036" cy="2488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3" y="2020405"/>
            <a:ext cx="4211397" cy="2488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09120"/>
            <a:ext cx="400884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2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28802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Производство энергоресурсов</a:t>
            </a: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4320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465" y="6550223"/>
            <a:ext cx="39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56147388"/>
              </p:ext>
            </p:extLst>
          </p:nvPr>
        </p:nvGraphicFramePr>
        <p:xfrm>
          <a:off x="539552" y="2052926"/>
          <a:ext cx="8280920" cy="466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Рыболовство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24"/>
            <a:ext cx="3330147" cy="1896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9241" y="1721982"/>
            <a:ext cx="5297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период путины осуществляли деятельность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хозяйство по добычи рыбы</a:t>
            </a:r>
            <a:endParaRPr lang="ru-RU" sz="1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656" y="5468406"/>
            <a:ext cx="318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Переработкой занимались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ru-RU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береговых </a:t>
            </a:r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предприятий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27" y="4725144"/>
            <a:ext cx="3199285" cy="2132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63134"/>
            <a:ext cx="3593699" cy="21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1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Рыболовство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76457" y="6550223"/>
            <a:ext cx="467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94740945"/>
              </p:ext>
            </p:extLst>
          </p:nvPr>
        </p:nvGraphicFramePr>
        <p:xfrm>
          <a:off x="539552" y="1950587"/>
          <a:ext cx="8080358" cy="480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Лесопромышленный комплекс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36290819"/>
              </p:ext>
            </p:extLst>
          </p:nvPr>
        </p:nvGraphicFramePr>
        <p:xfrm>
          <a:off x="737834" y="2060848"/>
          <a:ext cx="790613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43966" y="6329283"/>
            <a:ext cx="392530" cy="365125"/>
          </a:xfrm>
        </p:spPr>
        <p:txBody>
          <a:bodyPr/>
          <a:lstStyle/>
          <a:p>
            <a:pPr>
              <a:defRPr/>
            </a:pPr>
            <a:endParaRPr lang="ru-RU" sz="1000" dirty="0">
              <a:latin typeface="Tahoma" pitchFamily="34" charset="0"/>
            </a:endParaRPr>
          </a:p>
          <a:p>
            <a:pPr>
              <a:defRPr/>
            </a:pPr>
            <a:r>
              <a:rPr lang="ru-RU" sz="1000" dirty="0" smtClean="0">
                <a:latin typeface="Tahoma" pitchFamily="34" charset="0"/>
              </a:rPr>
              <a:t>15</a:t>
            </a:r>
          </a:p>
          <a:p>
            <a:pPr>
              <a:defRPr/>
            </a:pPr>
            <a:endParaRPr lang="ru-RU" sz="1000" dirty="0">
              <a:latin typeface="Tahoma" pitchFamily="34" charset="0"/>
            </a:endParaRPr>
          </a:p>
          <a:p>
            <a:pPr>
              <a:defRPr/>
            </a:pP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68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Пищевая промышленность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43967" y="6357958"/>
            <a:ext cx="500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66" y="1928340"/>
            <a:ext cx="2123728" cy="1884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850" y="2197955"/>
            <a:ext cx="3444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Пищевая и перерабатывающая отрасль</a:t>
            </a:r>
          </a:p>
          <a:p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представлена 8 предприятиями</a:t>
            </a:r>
            <a:endParaRPr lang="ru-RU" sz="16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3139" y="5557739"/>
            <a:ext cx="2529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проекта </a:t>
            </a:r>
          </a:p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«Строительство цеха </a:t>
            </a:r>
          </a:p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производству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мясной </a:t>
            </a:r>
          </a:p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рыбной продукции» 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12" y="2492896"/>
            <a:ext cx="2935238" cy="1860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" y="3933056"/>
            <a:ext cx="3024336" cy="1819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11" y="4813983"/>
            <a:ext cx="3324071" cy="19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1476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Пищевая промышленность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43967" y="6357958"/>
            <a:ext cx="500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18027875"/>
              </p:ext>
            </p:extLst>
          </p:nvPr>
        </p:nvGraphicFramePr>
        <p:xfrm>
          <a:off x="438097" y="2035390"/>
          <a:ext cx="8111872" cy="460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5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64" y="6066118"/>
            <a:ext cx="29867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Возмещение затрат на </a:t>
            </a:r>
          </a:p>
          <a:p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</a:t>
            </a:r>
          </a:p>
          <a:p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коров  - 5 ЛПХ (сумма 252 т. р.)</a:t>
            </a:r>
            <a:endParaRPr lang="ru-RU" sz="14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4223" y="6497005"/>
            <a:ext cx="2748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  <a:r>
              <a:rPr lang="ru-RU" sz="1400" b="1" i="1" dirty="0" err="1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сельхозярмарках</a:t>
            </a:r>
            <a:endParaRPr lang="ru-RU" sz="14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4579151"/>
            <a:ext cx="3409519" cy="1917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986597"/>
            <a:ext cx="3312368" cy="2352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57" y="3720520"/>
            <a:ext cx="2313196" cy="3084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0" y="3088706"/>
            <a:ext cx="2616225" cy="2977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14488"/>
            <a:ext cx="3005519" cy="2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50377655"/>
              </p:ext>
            </p:extLst>
          </p:nvPr>
        </p:nvGraphicFramePr>
        <p:xfrm>
          <a:off x="251520" y="1484784"/>
          <a:ext cx="8429684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2840038" y="3836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 Box 33"/>
          <p:cNvSpPr txBox="1">
            <a:spLocks noChangeArrowheads="1"/>
          </p:cNvSpPr>
          <p:nvPr/>
        </p:nvSpPr>
        <p:spPr bwMode="auto">
          <a:xfrm>
            <a:off x="0" y="6237312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618C2"/>
                </a:solidFill>
                <a:latin typeface="Calibri" pitchFamily="34" charset="0"/>
              </a:rPr>
              <a:t>пгт</a:t>
            </a:r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 Ноглики</a:t>
            </a:r>
          </a:p>
          <a:p>
            <a:pPr algn="ctr"/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2021 год</a:t>
            </a:r>
            <a:endParaRPr lang="ru-RU" sz="1600" dirty="0">
              <a:solidFill>
                <a:srgbClr val="0618C2"/>
              </a:solidFill>
              <a:latin typeface="Calibri" pitchFamily="34" charset="0"/>
            </a:endParaRPr>
          </a:p>
        </p:txBody>
      </p:sp>
      <p:sp>
        <p:nvSpPr>
          <p:cNvPr id="4101" name="Right Triangle 6"/>
          <p:cNvSpPr>
            <a:spLocks noChangeArrowheads="1"/>
          </p:cNvSpPr>
          <p:nvPr/>
        </p:nvSpPr>
        <p:spPr bwMode="auto">
          <a:xfrm flipH="1">
            <a:off x="6838950" y="273050"/>
            <a:ext cx="628650" cy="10287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2400"/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0" y="2204864"/>
            <a:ext cx="9144000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муниципального образования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«Городской округ Ногликский» 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за 2020 год</a:t>
            </a:r>
          </a:p>
          <a:p>
            <a:pPr algn="ctr">
              <a:lnSpc>
                <a:spcPct val="90000"/>
              </a:lnSpc>
            </a:pPr>
            <a:endParaRPr lang="ru-RU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203848" y="4797152"/>
            <a:ext cx="5795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8400" indent="-1168400"/>
            <a:endParaRPr lang="ru-RU" b="1" i="1" dirty="0">
              <a:latin typeface="Calibri" pitchFamily="34" charset="0"/>
            </a:endParaRPr>
          </a:p>
        </p:txBody>
      </p:sp>
      <p:pic>
        <p:nvPicPr>
          <p:cNvPr id="1026" name="Picture 2" descr="C:\Documents and Settings\Vasilyeva\Рабочий стол\От ОЭиРМиСБ\Без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2619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8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8028" y="1755925"/>
            <a:ext cx="297363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торговый реестр включено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объекта  торговли, в т. ч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 магазина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торговых центра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универсальный рынок</a:t>
            </a:r>
          </a:p>
          <a:p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нестационарных объектов</a:t>
            </a:r>
          </a:p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3270898"/>
            <a:ext cx="3240360" cy="2090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10" y="4739875"/>
            <a:ext cx="2849503" cy="1899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" y="5762978"/>
            <a:ext cx="4287328" cy="707886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rgbClr val="683CE4"/>
                </a:solidFill>
              </a:rPr>
              <a:t>Количество</a:t>
            </a:r>
            <a:r>
              <a:rPr lang="ru-RU" i="1" dirty="0" smtClean="0"/>
              <a:t> </a:t>
            </a:r>
            <a:r>
              <a:rPr lang="ru-RU" sz="1400" i="1" dirty="0" smtClean="0">
                <a:solidFill>
                  <a:srgbClr val="683CE4"/>
                </a:solidFill>
              </a:rPr>
              <a:t>хозяйствующих субъектов</a:t>
            </a:r>
          </a:p>
          <a:p>
            <a:r>
              <a:rPr lang="ru-RU" sz="1400" i="1" dirty="0" smtClean="0">
                <a:solidFill>
                  <a:srgbClr val="683CE4"/>
                </a:solidFill>
              </a:rPr>
              <a:t> торговли и общественного питания – 130 ед</a:t>
            </a:r>
            <a:r>
              <a:rPr lang="ru-RU" i="1" dirty="0" smtClean="0"/>
              <a:t>. 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51587"/>
            <a:ext cx="2767622" cy="2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8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62116"/>
          </a:xfrm>
          <a:prstGeom prst="rect">
            <a:avLst/>
          </a:prstGeom>
          <a:noFill/>
        </p:spPr>
      </p:pic>
      <p:pic>
        <p:nvPicPr>
          <p:cNvPr id="16388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428728" y="188640"/>
            <a:ext cx="699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827088" y="2898679"/>
            <a:ext cx="453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just"/>
            <a:endParaRPr lang="ru-RU" sz="1400"/>
          </a:p>
        </p:txBody>
      </p:sp>
      <p:sp>
        <p:nvSpPr>
          <p:cNvPr id="3" name="Прямоугольник 2"/>
          <p:cNvSpPr/>
          <p:nvPr/>
        </p:nvSpPr>
        <p:spPr>
          <a:xfrm>
            <a:off x="8748464" y="653891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871591"/>
              </p:ext>
            </p:extLst>
          </p:nvPr>
        </p:nvGraphicFramePr>
        <p:xfrm>
          <a:off x="422864" y="1916832"/>
          <a:ext cx="80010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22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5921" y="1752421"/>
            <a:ext cx="3872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«Доступная рыба», 7 магазинов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4988" y="1948162"/>
            <a:ext cx="2334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социальных магазина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24" y="2379842"/>
            <a:ext cx="2987422" cy="1802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" y="2317755"/>
            <a:ext cx="2108089" cy="254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121" y="4529390"/>
            <a:ext cx="1867819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Доступная цена. РФ</a:t>
            </a:r>
            <a:endParaRPr lang="ru-RU" sz="1400" dirty="0">
              <a:solidFill>
                <a:srgbClr val="683CE4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0" y="4848099"/>
            <a:ext cx="3507148" cy="18660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464" y="2185406"/>
            <a:ext cx="1905000" cy="1828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669" y="4579723"/>
            <a:ext cx="2191544" cy="21564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57222" y="4234013"/>
            <a:ext cx="438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«Региональный продукт», 2 магазина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Общепит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988840"/>
            <a:ext cx="43438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городского округа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общественное питание представлено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объектами, в </a:t>
            </a:r>
            <a:r>
              <a:rPr lang="ru-RU" sz="1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общедоступной сети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479 посадочных места</a:t>
            </a:r>
          </a:p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60" y="1857340"/>
            <a:ext cx="4121326" cy="2696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4" y="3284984"/>
            <a:ext cx="4256417" cy="2837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6183590"/>
            <a:ext cx="1750416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3625B1"/>
                </a:solidFill>
              </a:rPr>
              <a:t>Кафе «</a:t>
            </a:r>
            <a:r>
              <a:rPr lang="ru-RU" sz="1400" b="1" i="1" dirty="0" err="1" smtClean="0">
                <a:solidFill>
                  <a:srgbClr val="3625B1"/>
                </a:solidFill>
              </a:rPr>
              <a:t>Базилико</a:t>
            </a:r>
            <a:r>
              <a:rPr lang="ru-RU" sz="1400" b="1" i="1" dirty="0" smtClean="0">
                <a:solidFill>
                  <a:srgbClr val="3625B1"/>
                </a:solidFill>
              </a:rPr>
              <a:t>»</a:t>
            </a:r>
            <a:endParaRPr lang="ru-RU" sz="1400" b="1" i="1" dirty="0">
              <a:solidFill>
                <a:srgbClr val="3625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94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62116"/>
          </a:xfrm>
          <a:prstGeom prst="rect">
            <a:avLst/>
          </a:prstGeom>
          <a:noFill/>
        </p:spPr>
      </p:pic>
      <p:pic>
        <p:nvPicPr>
          <p:cNvPr id="16388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428728" y="188640"/>
            <a:ext cx="699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Общественное питание</a:t>
            </a:r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827088" y="2898679"/>
            <a:ext cx="453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just"/>
            <a:endParaRPr lang="ru-RU" sz="1400"/>
          </a:p>
        </p:txBody>
      </p:sp>
      <p:sp>
        <p:nvSpPr>
          <p:cNvPr id="3" name="Прямоугольник 2"/>
          <p:cNvSpPr/>
          <p:nvPr/>
        </p:nvSpPr>
        <p:spPr>
          <a:xfrm>
            <a:off x="8867962" y="6537757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82522556"/>
              </p:ext>
            </p:extLst>
          </p:nvPr>
        </p:nvGraphicFramePr>
        <p:xfrm>
          <a:off x="467544" y="1772816"/>
          <a:ext cx="8414799" cy="487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Услуги.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93" y="2357520"/>
            <a:ext cx="2839424" cy="1970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52" y="3695048"/>
            <a:ext cx="3847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городского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 5 средств размещения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73 номера.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Единовременная вместимость 135 чел.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0911" y="1611931"/>
            <a:ext cx="33230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бытового обслуживания 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осуществляют деятельность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77 хозяйствующих субъектов, 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которые оказывают 16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 бытовых </a:t>
            </a:r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  </a:t>
            </a:r>
            <a:endParaRPr lang="ru-RU" sz="1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" y="1760526"/>
            <a:ext cx="3358239" cy="1886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7116" y="6277303"/>
            <a:ext cx="3397148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rgbClr val="3625B1"/>
                </a:solidFill>
              </a:rPr>
              <a:t>Введенный объект «СТО и</a:t>
            </a:r>
          </a:p>
          <a:p>
            <a:r>
              <a:rPr lang="ru-RU" sz="1400" i="1" dirty="0" smtClean="0">
                <a:solidFill>
                  <a:srgbClr val="3625B1"/>
                </a:solidFill>
              </a:rPr>
              <a:t> мойка автотранспортных средств»</a:t>
            </a:r>
            <a:endParaRPr lang="ru-RU" sz="1400" i="1" dirty="0">
              <a:solidFill>
                <a:srgbClr val="3625B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64" y="4242248"/>
            <a:ext cx="3868552" cy="25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Жилищно-коммунальное  хозяйство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554" y="1928778"/>
            <a:ext cx="46174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01.01.2021 действует 5 предприятий ЖКХ :</a:t>
            </a:r>
          </a:p>
          <a:p>
            <a:endParaRPr lang="ru-RU" sz="1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 многоотраслевое,</a:t>
            </a:r>
          </a:p>
          <a:p>
            <a:pPr marL="285750" indent="-285750">
              <a:buFontTx/>
              <a:buChar char="-"/>
            </a:pPr>
            <a:endParaRPr lang="ru-RU" sz="1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 содержание и текущий ремонт жилья, в т. ч. </a:t>
            </a:r>
          </a:p>
          <a:p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 ТСЖ</a:t>
            </a:r>
          </a:p>
          <a:p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4653136"/>
            <a:ext cx="4128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– 551 млн. руб.,</a:t>
            </a:r>
          </a:p>
          <a:p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Затраты – 744,3 млн. руб.,</a:t>
            </a:r>
          </a:p>
          <a:p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Бюджетное финансирование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400" dirty="0" smtClean="0"/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недополученных доходы) 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177млн. руб.,</a:t>
            </a:r>
          </a:p>
          <a:p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Предварительный фин.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езультат –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убыток  15,6 млн. руб. 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500" y="1885950"/>
            <a:ext cx="4304483" cy="2421271"/>
          </a:xfrm>
          <a:prstGeom prst="rect">
            <a:avLst/>
          </a:prstGeom>
        </p:spPr>
      </p:pic>
      <p:pic>
        <p:nvPicPr>
          <p:cNvPr id="8194" name="Picture 2" descr="74328458-7e43-4f6b-ac03-58e819812ad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96" y="3645024"/>
            <a:ext cx="3610468" cy="29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Инвестиции в жилищно-коммунальное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1585859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625B1"/>
                </a:solidFill>
              </a:rPr>
              <a:t>Жилищное хозяйство</a:t>
            </a:r>
            <a:endParaRPr lang="ru-RU" b="1" i="1" dirty="0">
              <a:solidFill>
                <a:srgbClr val="3625B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888" y="4145375"/>
            <a:ext cx="3705823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пгт. Ноглики, пер. Восточный, д. 6, кв. 2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4364" y="4138589"/>
            <a:ext cx="3708547" cy="29238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FF0000"/>
                </a:solidFill>
              </a:rPr>
              <a:t>пгт</a:t>
            </a:r>
            <a:r>
              <a:rPr lang="ru-RU" sz="1300" b="1" dirty="0">
                <a:solidFill>
                  <a:srgbClr val="FF0000"/>
                </a:solidFill>
              </a:rPr>
              <a:t>. Ноглики, ул. Вокзальная, д. 2а, кв. 3</a:t>
            </a:r>
            <a:r>
              <a:rPr lang="ru-RU" sz="1300" b="1" i="1" dirty="0" smtClean="0">
                <a:solidFill>
                  <a:srgbClr val="FF0000"/>
                </a:solidFill>
              </a:rPr>
              <a:t>. </a:t>
            </a:r>
            <a:endParaRPr lang="ru-RU" sz="13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27" descr="cce63ad7-70c3-484d-8340-7d66fc20d2b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57340"/>
            <a:ext cx="1824538" cy="228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470" y="1887349"/>
            <a:ext cx="1952760" cy="22280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" y="4468541"/>
            <a:ext cx="1902225" cy="23126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549" y="4483163"/>
            <a:ext cx="1834681" cy="23087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7881" y="1879619"/>
            <a:ext cx="1867342" cy="22434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5223" y="1827413"/>
            <a:ext cx="1911980" cy="23067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2918" y="4466002"/>
            <a:ext cx="1761940" cy="23430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4996" y="4496461"/>
            <a:ext cx="1732934" cy="23126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Инвестиции в жилищно-коммунальное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3" y="1820258"/>
            <a:ext cx="4896544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Коммунальное хозяйство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88646" y="2420888"/>
            <a:ext cx="4102699" cy="4001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 smtClean="0"/>
              <a:t>Приобретение техники – 3 ед.;</a:t>
            </a:r>
          </a:p>
          <a:p>
            <a:pPr algn="just"/>
            <a:endParaRPr lang="ru-RU" sz="1400" dirty="0" smtClean="0"/>
          </a:p>
          <a:p>
            <a:pPr marL="285750" indent="-285750" algn="just">
              <a:buFontTx/>
              <a:buChar char="-"/>
            </a:pPr>
            <a:r>
              <a:rPr lang="ru-RU" sz="1400" dirty="0" err="1" smtClean="0"/>
              <a:t>Периметральное</a:t>
            </a:r>
            <a:r>
              <a:rPr lang="ru-RU" sz="1400" dirty="0" smtClean="0"/>
              <a:t> ограждение котельных – 3 ед.; </a:t>
            </a:r>
          </a:p>
          <a:p>
            <a:pPr algn="just"/>
            <a:endParaRPr lang="ru-RU" sz="1400" dirty="0" smtClean="0"/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Приобретена </a:t>
            </a:r>
            <a:r>
              <a:rPr lang="ru-RU" sz="1400" dirty="0"/>
              <a:t>дизельная генераторная </a:t>
            </a:r>
            <a:r>
              <a:rPr lang="ru-RU" sz="1400" dirty="0" smtClean="0"/>
              <a:t>установка;</a:t>
            </a:r>
          </a:p>
          <a:p>
            <a:pPr algn="just"/>
            <a:endParaRPr lang="ru-RU" sz="1400" dirty="0" smtClean="0"/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Оборудование – 6 ед.;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 </a:t>
            </a:r>
            <a:r>
              <a:rPr lang="ru-RU" sz="1400" dirty="0" err="1" smtClean="0"/>
              <a:t>Кап.ремонт</a:t>
            </a:r>
            <a:r>
              <a:rPr lang="ru-RU" sz="1400" dirty="0" smtClean="0"/>
              <a:t> инженерной инфраструктуры: </a:t>
            </a:r>
          </a:p>
          <a:p>
            <a:pPr algn="just"/>
            <a:r>
              <a:rPr lang="ru-RU" sz="1400" dirty="0" smtClean="0"/>
              <a:t>- сети водоснабжения – 208,5 м.</a:t>
            </a:r>
          </a:p>
          <a:p>
            <a:pPr marL="342900" indent="-342900" algn="just">
              <a:buAutoNum type="arabicPeriod" startAt="4"/>
            </a:pP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 </a:t>
            </a:r>
            <a:r>
              <a:rPr lang="ru-RU" sz="1400" dirty="0" err="1" smtClean="0"/>
              <a:t>Кап.ремонт</a:t>
            </a:r>
            <a:r>
              <a:rPr lang="ru-RU" sz="1400" dirty="0" smtClean="0"/>
              <a:t> электросетевого хозяйства и уличного освещения</a:t>
            </a:r>
          </a:p>
          <a:p>
            <a:pPr algn="just"/>
            <a:endParaRPr lang="ru-RU" sz="1500" dirty="0" smtClean="0"/>
          </a:p>
          <a:p>
            <a:pPr algn="just"/>
            <a:endParaRPr lang="ru-RU" sz="15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864" y="2275434"/>
            <a:ext cx="3450387" cy="2324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28" y="4652392"/>
            <a:ext cx="3046484" cy="20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3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Городское хозяйство. Дорожное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9568" y="2344881"/>
            <a:ext cx="561662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Капитальный ремонт дворовых территорий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0" y="2571744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84" y="1816820"/>
            <a:ext cx="3138280" cy="2386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584" y="3587668"/>
            <a:ext cx="3138280" cy="61555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Дворовая территории пгт. Ноглики</a:t>
            </a:r>
            <a:r>
              <a:rPr lang="ru-RU" sz="1400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ул. Репина, 3, 5, 7,9</a:t>
            </a:r>
            <a:r>
              <a:rPr lang="ru-RU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4253954"/>
            <a:ext cx="3144101" cy="25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195" y="3176318"/>
            <a:ext cx="4019728" cy="29809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991" y="6302735"/>
            <a:ext cx="4556440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Дворовая территория пгт. Ноглики, ул. </a:t>
            </a:r>
            <a:r>
              <a:rPr lang="ru-RU" sz="1400" dirty="0" err="1">
                <a:solidFill>
                  <a:srgbClr val="FF0000"/>
                </a:solidFill>
              </a:rPr>
              <a:t>Тымская</a:t>
            </a:r>
            <a:r>
              <a:rPr lang="ru-RU" sz="1400" dirty="0">
                <a:solidFill>
                  <a:srgbClr val="FF0000"/>
                </a:solidFill>
              </a:rPr>
              <a:t>, 2,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образование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«Городской округ Ногликский»</a:t>
            </a:r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" y="1777283"/>
            <a:ext cx="4384237" cy="2922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75" y="4762904"/>
            <a:ext cx="4847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муниципального образования</a:t>
            </a:r>
          </a:p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11,3 </a:t>
            </a:r>
            <a:r>
              <a:rPr lang="ru-RU" sz="16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тыс.кв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</a:t>
            </a:r>
            <a:r>
              <a:rPr lang="ru-RU" sz="1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13 </a:t>
            </a:r>
            <a:r>
              <a:rPr lang="ru-RU" sz="1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</a:p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Сахалинской области;  2,3% численности населения области;  51,1 % объема промышленного производства области</a:t>
            </a:r>
          </a:p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11" y="1806100"/>
            <a:ext cx="3786549" cy="48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7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Городское хозяйство. Благоустройство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2000" y="2571744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0603" y="5407134"/>
            <a:ext cx="1786836" cy="338554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625B1"/>
                </a:solidFill>
              </a:rPr>
              <a:t>Арт - объекты</a:t>
            </a:r>
            <a:endParaRPr lang="ru-RU" sz="1600" b="1" i="1" dirty="0">
              <a:solidFill>
                <a:srgbClr val="3625B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86" y="1987997"/>
            <a:ext cx="3490332" cy="2433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8245" y="1677803"/>
            <a:ext cx="3932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Проект «Молодежный бюджет»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38" y="4461162"/>
            <a:ext cx="3192746" cy="22901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63" y="4140254"/>
            <a:ext cx="3200235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3625B1"/>
                </a:solidFill>
              </a:rPr>
              <a:t>Переносной сквер в пгт Ноглики</a:t>
            </a:r>
            <a:endParaRPr lang="ru-RU" sz="1400" b="1" i="1" dirty="0">
              <a:solidFill>
                <a:srgbClr val="3625B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11" y="6443514"/>
            <a:ext cx="3572966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3625B1"/>
                </a:solidFill>
              </a:rPr>
              <a:t>проекта «Остановка «Парк Победы</a:t>
            </a:r>
            <a:r>
              <a:rPr lang="ru-RU" sz="1400" b="1" i="1" dirty="0" smtClean="0">
                <a:solidFill>
                  <a:srgbClr val="3625B1"/>
                </a:solidFill>
              </a:rPr>
              <a:t>»</a:t>
            </a:r>
            <a:endParaRPr lang="ru-RU" sz="1400" b="1" i="1" dirty="0">
              <a:solidFill>
                <a:srgbClr val="3625B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79" y="3724202"/>
            <a:ext cx="2032701" cy="27633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50" y="2167612"/>
            <a:ext cx="2107864" cy="29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347"/>
            <a:ext cx="9252520" cy="1734835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3625B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3625B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Транспорт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63" y="1762332"/>
            <a:ext cx="4011890" cy="2256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7" y="2261476"/>
            <a:ext cx="4383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Транспортные услуги на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представлены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железнодорожным, автомобильным </a:t>
            </a:r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воздушным видами транспорта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5" y="4011255"/>
            <a:ext cx="4208583" cy="2710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46" y="4077218"/>
            <a:ext cx="3945452" cy="26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9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Строительная деятельность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32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464606296"/>
              </p:ext>
            </p:extLst>
          </p:nvPr>
        </p:nvGraphicFramePr>
        <p:xfrm>
          <a:off x="107504" y="1857364"/>
          <a:ext cx="8893620" cy="459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18288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14414" y="142852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Строительная деятельность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Бюджетные инвестиции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94768" y="6525344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182" y="47971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2511" y="313696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300" y="5456537"/>
            <a:ext cx="4176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этап работ  </a:t>
            </a:r>
            <a:r>
              <a:rPr lang="ru-RU" sz="1600" b="1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благоустройству</a:t>
            </a:r>
          </a:p>
          <a:p>
            <a:r>
              <a:rPr lang="ru-RU" sz="16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Дагинских</a:t>
            </a:r>
            <a:r>
              <a:rPr lang="ru-RU" sz="1600" b="1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термальных </a:t>
            </a:r>
            <a:r>
              <a:rPr lang="ru-RU" sz="16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источников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44947" y="1791645"/>
            <a:ext cx="4345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«Строительство канализационного </a:t>
            </a:r>
            <a:endParaRPr lang="ru-RU" sz="1400" b="1" i="1" dirty="0" smtClean="0">
              <a:solidFill>
                <a:srgbClr val="362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коллектора </a:t>
            </a:r>
            <a:r>
              <a:rPr lang="ru-RU" sz="1400" b="1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микрорайона УЖД пгт. Ноглики</a:t>
            </a:r>
            <a:r>
              <a:rPr lang="ru-RU" sz="14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14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«Реконструкция </a:t>
            </a:r>
            <a:r>
              <a:rPr lang="ru-RU" sz="1400" b="1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водоотведения </a:t>
            </a:r>
            <a:endParaRPr lang="ru-RU" sz="1400" b="1" i="1" dirty="0" smtClean="0">
              <a:solidFill>
                <a:srgbClr val="362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4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i="1" dirty="0" err="1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пгт.Ноглики</a:t>
            </a:r>
            <a:r>
              <a:rPr lang="ru-RU" sz="14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b="1" i="1" dirty="0">
              <a:solidFill>
                <a:srgbClr val="362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" y="2132856"/>
            <a:ext cx="4385947" cy="32894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29" y="2821810"/>
            <a:ext cx="2949792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18288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14414" y="142852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Строительная деятельность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Бюджетные инвестиции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94768" y="6525344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72200" y="6460737"/>
            <a:ext cx="2057400" cy="365125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sz="1400" dirty="0" smtClean="0">
                <a:solidFill>
                  <a:srgbClr val="3625B1"/>
                </a:solidFill>
              </a:rPr>
              <a:t>  Строительство корта</a:t>
            </a:r>
            <a:endParaRPr lang="ru-RU" sz="1400" dirty="0">
              <a:solidFill>
                <a:srgbClr val="3625B1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182" y="47971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2511" y="313696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8692"/>
            <a:ext cx="3573096" cy="2288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3776962"/>
            <a:ext cx="3603102" cy="40011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625B1"/>
                </a:solidFill>
              </a:rPr>
              <a:t>Строительство домов в пгт Ноглики, ул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2" y="1888692"/>
            <a:ext cx="3854772" cy="2332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110" y="3920991"/>
            <a:ext cx="3201646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625B1"/>
                </a:solidFill>
              </a:rPr>
              <a:t>Строительство школы в пгт Ноглики</a:t>
            </a:r>
            <a:endParaRPr lang="ru-RU" sz="1400" dirty="0">
              <a:solidFill>
                <a:srgbClr val="3625B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54878"/>
            <a:ext cx="3537286" cy="2170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7" y="4354878"/>
            <a:ext cx="3854772" cy="21704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0554" y="6489410"/>
            <a:ext cx="2530244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625B1"/>
                </a:solidFill>
              </a:rPr>
              <a:t>Проект «Остров Сокровищ»</a:t>
            </a:r>
            <a:endParaRPr lang="ru-RU" sz="1400" dirty="0">
              <a:solidFill>
                <a:srgbClr val="3625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30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18288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14414" y="142852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Строительная деятельность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Жилищное строительство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94768" y="6525344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21571777"/>
              </p:ext>
            </p:extLst>
          </p:nvPr>
        </p:nvGraphicFramePr>
        <p:xfrm>
          <a:off x="251520" y="1877124"/>
          <a:ext cx="8786874" cy="464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малого и среднего бизнеса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00166" y="28131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15616" y="1431959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предпринимательства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видам экономической деятельности</a:t>
            </a:r>
          </a:p>
        </p:txBody>
      </p:sp>
      <p:sp>
        <p:nvSpPr>
          <p:cNvPr id="7" name="Rectangle 126"/>
          <p:cNvSpPr>
            <a:spLocks noChangeArrowheads="1"/>
          </p:cNvSpPr>
          <p:nvPr/>
        </p:nvSpPr>
        <p:spPr bwMode="auto">
          <a:xfrm flipV="1">
            <a:off x="602675" y="2488404"/>
            <a:ext cx="114338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537286"/>
              </p:ext>
            </p:extLst>
          </p:nvPr>
        </p:nvGraphicFramePr>
        <p:xfrm>
          <a:off x="899592" y="2093121"/>
          <a:ext cx="7848871" cy="462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" name="Диаграмма" r:id="rId6" imgW="6276844" imgH="3914815" progId="MSGraph.Chart.8">
                  <p:embed/>
                </p:oleObj>
              </mc:Choice>
              <mc:Fallback>
                <p:oleObj name="Диаграмма" r:id="rId6" imgW="6276844" imgH="3914815" progId="MSGraph.Chart.8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093121"/>
                        <a:ext cx="7848871" cy="4628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02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Малое и среднее предпринимательство: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Поддержка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0736" y="1613132"/>
            <a:ext cx="4377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4980" algn="r">
              <a:spcAft>
                <a:spcPts val="0"/>
              </a:spcAft>
            </a:pPr>
            <a:endParaRPr lang="ru-RU" sz="1600" b="1" dirty="0"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74980" algn="r">
              <a:spcAft>
                <a:spcPts val="0"/>
              </a:spcAft>
            </a:pP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Финансовая 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10-ти 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субъектам предпринимательства на сумму в 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4,3 млн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 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 г. - 9 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субъектов, сумма поддержки – 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3,4 </a:t>
            </a:r>
            <a:r>
              <a:rPr lang="ru-RU" sz="16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млн. рублей</a:t>
            </a:r>
            <a:r>
              <a:rPr lang="ru-RU" sz="16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1600" b="1" dirty="0">
              <a:solidFill>
                <a:srgbClr val="683CE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308" y="5800249"/>
            <a:ext cx="471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625B1"/>
                </a:solidFill>
              </a:rPr>
              <a:t>Имущественная поддержка:</a:t>
            </a:r>
          </a:p>
          <a:p>
            <a:pPr algn="ctr"/>
            <a:r>
              <a:rPr lang="ru-RU" sz="1400" b="1" dirty="0" smtClean="0">
                <a:solidFill>
                  <a:srgbClr val="3625B1"/>
                </a:solidFill>
              </a:rPr>
              <a:t>14 договоров аренды недвижимого имущества и</a:t>
            </a:r>
          </a:p>
          <a:p>
            <a:pPr algn="ctr"/>
            <a:r>
              <a:rPr lang="ru-RU" sz="1400" b="1" dirty="0" smtClean="0">
                <a:solidFill>
                  <a:srgbClr val="3625B1"/>
                </a:solidFill>
              </a:rPr>
              <a:t>1 договор безвозмездного пользования движимого имущества</a:t>
            </a:r>
            <a:endParaRPr lang="ru-RU" sz="1400" b="1" dirty="0">
              <a:solidFill>
                <a:srgbClr val="3625B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852623"/>
            <a:ext cx="375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Информационно-консультативная </a:t>
            </a:r>
          </a:p>
          <a:p>
            <a:r>
              <a:rPr lang="ru-RU" sz="1600" b="1" dirty="0" smtClean="0">
                <a:solidFill>
                  <a:srgbClr val="00B050"/>
                </a:solidFill>
              </a:rPr>
              <a:t>поддержка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2487511"/>
            <a:ext cx="2154754" cy="3229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40" y="3053021"/>
            <a:ext cx="3366881" cy="2525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имущество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50" y="2132856"/>
            <a:ext cx="4325536" cy="2671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3299394"/>
            <a:ext cx="2782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Недвижимое имущество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1762660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  <a:endParaRPr lang="ru-RU" sz="1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835" y="5441117"/>
            <a:ext cx="4358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Стоимость муниципального </a:t>
            </a:r>
          </a:p>
          <a:p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имущества по состоянию на 01.01.2021</a:t>
            </a:r>
          </a:p>
          <a:p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4,8 млрд. рублей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1" y="4002507"/>
            <a:ext cx="3465981" cy="23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5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Образование 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5" y="2206425"/>
            <a:ext cx="4210125" cy="2806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4" y="3938479"/>
            <a:ext cx="4014192" cy="2527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509" y="2848419"/>
            <a:ext cx="409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1" dirty="0" smtClean="0">
                <a:solidFill>
                  <a:srgbClr val="3625B1"/>
                </a:solidFill>
              </a:rPr>
              <a:t>В городском округе </a:t>
            </a:r>
          </a:p>
          <a:p>
            <a:r>
              <a:rPr lang="ru-RU" sz="1800" b="1" i="1" dirty="0" smtClean="0">
                <a:solidFill>
                  <a:srgbClr val="3625B1"/>
                </a:solidFill>
              </a:rPr>
              <a:t>11 образовательных учреждений</a:t>
            </a:r>
            <a:endParaRPr lang="ru-RU" sz="1800" b="1" i="1" dirty="0">
              <a:solidFill>
                <a:srgbClr val="3625B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образование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«Городской округ Ногликский»</a:t>
            </a:r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4762904"/>
            <a:ext cx="484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9" y="1857340"/>
            <a:ext cx="3419872" cy="27237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2060848"/>
            <a:ext cx="54726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</a:rPr>
              <a:t>Муниципальные программы: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Социальная сфера – 6 программ;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Сфера ЖКХ и благоустройства населенных пунктов – 4 программы;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Строительство – 1 программа;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В сфере экономики и развития малого бизнеса – 2 программа;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В сфере муниципального управления – 4 программы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8" y="5900472"/>
            <a:ext cx="607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83CE4"/>
                </a:solidFill>
              </a:rPr>
              <a:t>Совокупный объем освоенных средств – 2,4 </a:t>
            </a:r>
            <a:r>
              <a:rPr lang="ru-RU" sz="1600" b="1" dirty="0" err="1">
                <a:solidFill>
                  <a:srgbClr val="683CE4"/>
                </a:solidFill>
              </a:rPr>
              <a:t>млрд.руб</a:t>
            </a:r>
            <a:r>
              <a:rPr lang="ru-RU" sz="1600" b="1" dirty="0">
                <a:solidFill>
                  <a:srgbClr val="683CE4"/>
                </a:solidFill>
              </a:rPr>
              <a:t>.    </a:t>
            </a:r>
            <a:endParaRPr lang="ru-RU" sz="1600" b="1" dirty="0" smtClean="0">
              <a:solidFill>
                <a:srgbClr val="683CE4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83CE4"/>
                </a:solidFill>
              </a:rPr>
              <a:t>       </a:t>
            </a:r>
            <a:r>
              <a:rPr lang="ru-RU" sz="1600" b="1" dirty="0">
                <a:solidFill>
                  <a:srgbClr val="683CE4"/>
                </a:solidFill>
              </a:rPr>
              <a:t>(факт 2019 г. – 2,7 млрд. руб.)</a:t>
            </a:r>
          </a:p>
        </p:txBody>
      </p:sp>
    </p:spTree>
    <p:extLst>
      <p:ext uri="{BB962C8B-B14F-4D97-AF65-F5344CB8AC3E}">
        <p14:creationId xmlns:p14="http://schemas.microsoft.com/office/powerpoint/2010/main" val="273614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Образование 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16994557"/>
              </p:ext>
            </p:extLst>
          </p:nvPr>
        </p:nvGraphicFramePr>
        <p:xfrm>
          <a:off x="155575" y="1649378"/>
          <a:ext cx="8786842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02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Образование 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18" y="1739197"/>
            <a:ext cx="2796053" cy="27700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07695" y="4533927"/>
            <a:ext cx="2736305" cy="738664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3625B1"/>
                </a:solidFill>
              </a:rPr>
              <a:t>Укрепление материально – технической </a:t>
            </a:r>
            <a:r>
              <a:rPr lang="ru-RU" sz="1400" i="1" dirty="0" smtClean="0">
                <a:solidFill>
                  <a:srgbClr val="3625B1"/>
                </a:solidFill>
              </a:rPr>
              <a:t>базы на сумму 35,9 млн. руб.</a:t>
            </a:r>
            <a:endParaRPr lang="ru-RU" sz="1400" i="1" dirty="0">
              <a:solidFill>
                <a:srgbClr val="3625B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" y="3364214"/>
            <a:ext cx="3496061" cy="2330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653136"/>
            <a:ext cx="3072598" cy="205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6515918"/>
            <a:ext cx="3263009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Горячее питание получают 1222 чел.</a:t>
            </a:r>
            <a:endParaRPr lang="ru-RU" sz="1400" dirty="0">
              <a:solidFill>
                <a:srgbClr val="683CE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598" y="5541033"/>
            <a:ext cx="2612510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Поддержка одаренных детей</a:t>
            </a:r>
            <a:endParaRPr lang="ru-RU" sz="1400" dirty="0">
              <a:solidFill>
                <a:srgbClr val="683CE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14488"/>
            <a:ext cx="3105390" cy="1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13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3749" cy="1725691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Образование 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42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1113" y="1680974"/>
            <a:ext cx="6916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 smtClean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62" y="2558041"/>
            <a:ext cx="4763176" cy="3175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02174"/>
            <a:ext cx="3372413" cy="243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68543"/>
            <a:ext cx="3336951" cy="22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3749" cy="1725691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Образование (дополнительное) 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1113" y="1680974"/>
            <a:ext cx="6916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 smtClean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9796" y="6389230"/>
            <a:ext cx="2572820" cy="338554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FF0000"/>
                </a:solidFill>
              </a:rPr>
              <a:t>Строительство </a:t>
            </a:r>
            <a:r>
              <a:rPr lang="ru-RU" sz="1600" b="1" i="1" dirty="0" err="1" smtClean="0">
                <a:solidFill>
                  <a:srgbClr val="FF0000"/>
                </a:solidFill>
              </a:rPr>
              <a:t>ЦТиВ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42" y="4056091"/>
            <a:ext cx="4320213" cy="2162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64" y="1655912"/>
            <a:ext cx="4053685" cy="2120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812980"/>
            <a:ext cx="1873975" cy="338554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625B1"/>
                </a:solidFill>
              </a:rPr>
              <a:t>Робототехника</a:t>
            </a:r>
            <a:endParaRPr lang="ru-RU" sz="1600" b="1" i="1" dirty="0">
              <a:solidFill>
                <a:srgbClr val="3625B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56091"/>
            <a:ext cx="4068905" cy="22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95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2" y="109828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Культура 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24316"/>
            <a:ext cx="3744416" cy="2142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08" y="1824828"/>
            <a:ext cx="3593976" cy="2002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52056"/>
            <a:ext cx="3744416" cy="2497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44" y="4016165"/>
            <a:ext cx="3007246" cy="26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3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Физическая культура и спорт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2277"/>
            <a:ext cx="3500084" cy="24357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67317"/>
            <a:ext cx="352332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00" y="1882266"/>
            <a:ext cx="3660149" cy="2360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9809"/>
            <a:ext cx="3732157" cy="22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11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Физическая культура и спорт 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57338894"/>
              </p:ext>
            </p:extLst>
          </p:nvPr>
        </p:nvGraphicFramePr>
        <p:xfrm>
          <a:off x="155575" y="2237204"/>
          <a:ext cx="8790657" cy="414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683218"/>
            <a:ext cx="725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Численность граждан систематически занимающихся физкультурой и спортом, чел</a:t>
            </a:r>
            <a:r>
              <a:rPr lang="ru-RU" sz="1400" dirty="0" smtClean="0"/>
              <a:t>. 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Молодежная политика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9536"/>
            <a:ext cx="3905514" cy="23095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1" y="4313884"/>
            <a:ext cx="3939228" cy="22051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31" y="4409150"/>
            <a:ext cx="3635333" cy="2109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31" y="1801776"/>
            <a:ext cx="3563375" cy="22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Социальная сфера: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Создание условий для традиционного проживания и хозяйствования КМНС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4653136"/>
            <a:ext cx="44164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Численность на 01.01.20 – 1143 чел.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на  21 чел.)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городском округе действует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родовых хозяйств и общин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(прирост 1 хозяйство)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65818"/>
            <a:ext cx="3836710" cy="2263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" y="1891001"/>
            <a:ext cx="4901410" cy="2362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2" y="4397993"/>
            <a:ext cx="4211960" cy="21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7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inec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90" y="35170"/>
            <a:ext cx="9137668" cy="6643710"/>
          </a:xfrm>
          <a:prstGeom prst="rect">
            <a:avLst/>
          </a:prstGeom>
        </p:spPr>
      </p:pic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2840038" y="3836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1" name="Right Triangle 6"/>
          <p:cNvSpPr>
            <a:spLocks noChangeArrowheads="1"/>
          </p:cNvSpPr>
          <p:nvPr/>
        </p:nvSpPr>
        <p:spPr bwMode="auto">
          <a:xfrm flipH="1">
            <a:off x="6838950" y="273050"/>
            <a:ext cx="628650" cy="10287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2400"/>
          </a:p>
        </p:txBody>
      </p:sp>
      <p:pic>
        <p:nvPicPr>
          <p:cNvPr id="13315" name="Picture 3" descr="C:\Documents and Settings\Vasilyeva\Рабочий стол\От ОЭиРМиСБ\Безимени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1928803"/>
            <a:ext cx="6597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Спасибо за внимание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40230"/>
            <a:ext cx="763284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Демографическая ситуация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24974712"/>
              </p:ext>
            </p:extLst>
          </p:nvPr>
        </p:nvGraphicFramePr>
        <p:xfrm>
          <a:off x="214282" y="1844824"/>
          <a:ext cx="8429684" cy="447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Демографическая ситуация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4325" y="2780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6" name="Rectangle 191"/>
          <p:cNvSpPr>
            <a:spLocks noChangeArrowheads="1"/>
          </p:cNvSpPr>
          <p:nvPr/>
        </p:nvSpPr>
        <p:spPr bwMode="auto">
          <a:xfrm>
            <a:off x="277220" y="1988839"/>
            <a:ext cx="101077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66"/>
          <p:cNvSpPr>
            <a:spLocks noChangeArrowheads="1"/>
          </p:cNvSpPr>
          <p:nvPr/>
        </p:nvSpPr>
        <p:spPr bwMode="auto">
          <a:xfrm>
            <a:off x="-204617" y="2441747"/>
            <a:ext cx="11655031" cy="5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68"/>
          <p:cNvSpPr>
            <a:spLocks noChangeArrowheads="1"/>
          </p:cNvSpPr>
          <p:nvPr/>
        </p:nvSpPr>
        <p:spPr bwMode="auto">
          <a:xfrm flipV="1">
            <a:off x="4869566" y="3277640"/>
            <a:ext cx="66386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18240" y="2415762"/>
            <a:ext cx="3882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численности населения</a:t>
            </a:r>
            <a:endParaRPr lang="ru-RU" sz="16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107" y="5000976"/>
            <a:ext cx="398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Естественная убыль – 5 человек;</a:t>
            </a:r>
          </a:p>
          <a:p>
            <a:r>
              <a:rPr lang="ru-RU" sz="1600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Миграционный прирост – 272 человек</a:t>
            </a:r>
            <a:r>
              <a:rPr lang="ru-RU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2" y="1760526"/>
            <a:ext cx="4796342" cy="26713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552" y="4108145"/>
            <a:ext cx="4277097" cy="24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9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Рынок труда: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Безработица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-566761" y="2919080"/>
            <a:ext cx="13079557" cy="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857340"/>
            <a:ext cx="7817937" cy="4571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Макроэкономические тенденции: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Промышленное производство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400" dirty="0"/>
              <a:t>8</a:t>
            </a:r>
            <a:endParaRPr lang="ru-RU" sz="1000" b="1" dirty="0">
              <a:latin typeface="Calibri" pitchFamily="34" charset="0"/>
            </a:endParaRP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99660371"/>
              </p:ext>
            </p:extLst>
          </p:nvPr>
        </p:nvGraphicFramePr>
        <p:xfrm>
          <a:off x="395536" y="1785926"/>
          <a:ext cx="8424936" cy="4811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Добыча полезных ископаемых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" y="1752841"/>
            <a:ext cx="3830718" cy="2445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" y="4293096"/>
            <a:ext cx="3830718" cy="2469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02" y="4198121"/>
            <a:ext cx="3813423" cy="2545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8" y="1801777"/>
            <a:ext cx="4067944" cy="25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6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Blank Presentation">
    <a:majorFont>
      <a:latin typeface="Arial"/>
      <a:ea typeface="ヒラギノ角ゴ Pro W3"/>
      <a:cs typeface="ヒラギノ角ゴ Pro W3"/>
    </a:majorFont>
    <a:minorFont>
      <a:latin typeface="Arial"/>
      <a:ea typeface="ヒラギノ角ゴ Pro W3"/>
      <a:cs typeface="ヒラギノ角ゴ Pro W3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34654</TotalTime>
  <Words>1272</Words>
  <Application>Microsoft Office PowerPoint</Application>
  <PresentationFormat>Экран (4:3)</PresentationFormat>
  <Paragraphs>523</Paragraphs>
  <Slides>49</Slides>
  <Notes>49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Комитет экономики Сахалинской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Макарова Вера Евгеньевна</dc:creator>
  <cp:lastModifiedBy>Галина В. Кононенко</cp:lastModifiedBy>
  <cp:revision>2874</cp:revision>
  <cp:lastPrinted>2021-03-02T04:08:12Z</cp:lastPrinted>
  <dcterms:created xsi:type="dcterms:W3CDTF">2008-10-09T00:01:44Z</dcterms:created>
  <dcterms:modified xsi:type="dcterms:W3CDTF">2021-03-03T06:37:17Z</dcterms:modified>
</cp:coreProperties>
</file>