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9926638" cy="14301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508721"/>
    <a:srgbClr val="FF0202"/>
    <a:srgbClr val="D9D9D9"/>
    <a:srgbClr val="EC7D3B"/>
    <a:srgbClr val="F1C944"/>
    <a:srgbClr val="76B64A"/>
    <a:srgbClr val="9DC641"/>
    <a:srgbClr val="EE7967"/>
    <a:srgbClr val="729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4660"/>
  </p:normalViewPr>
  <p:slideViewPr>
    <p:cSldViewPr snapToGrid="0">
      <p:cViewPr>
        <p:scale>
          <a:sx n="101" d="100"/>
          <a:sy n="101" d="100"/>
        </p:scale>
        <p:origin x="-6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067ED-D4A7-4C8B-A2A7-697228C681C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EF9574-5642-4E50-9D97-A06CD11A6E7A}" type="pres">
      <dgm:prSet presAssocID="{78C067ED-D4A7-4C8B-A2A7-697228C681C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117F9-170B-4390-A65F-75FA6388C583}" type="presOf" srcId="{78C067ED-D4A7-4C8B-A2A7-697228C681CD}" destId="{25EF9574-5642-4E50-9D97-A06CD11A6E7A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625" cy="717503"/>
          </a:xfrm>
          <a:prstGeom prst="rect">
            <a:avLst/>
          </a:prstGeom>
        </p:spPr>
        <p:txBody>
          <a:bodyPr vert="horz" lIns="132452" tIns="66225" rIns="132452" bIns="66225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2"/>
            <a:ext cx="4302625" cy="717503"/>
          </a:xfrm>
          <a:prstGeom prst="rect">
            <a:avLst/>
          </a:prstGeom>
        </p:spPr>
        <p:txBody>
          <a:bodyPr vert="horz" lIns="132452" tIns="66225" rIns="132452" bIns="66225" rtlCol="0"/>
          <a:lstStyle>
            <a:lvl1pPr algn="r">
              <a:defRPr sz="1800"/>
            </a:lvl1pPr>
          </a:lstStyle>
          <a:p>
            <a:fld id="{35F312BB-2D3C-4474-8D0C-F554A4FEF642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9925" y="1785938"/>
            <a:ext cx="8586788" cy="4829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52" tIns="66225" rIns="132452" bIns="662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5" y="6882984"/>
            <a:ext cx="7942237" cy="5631946"/>
          </a:xfrm>
          <a:prstGeom prst="rect">
            <a:avLst/>
          </a:prstGeom>
        </p:spPr>
        <p:txBody>
          <a:bodyPr vert="horz" lIns="132452" tIns="66225" rIns="132452" bIns="662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584286"/>
            <a:ext cx="4302625" cy="717503"/>
          </a:xfrm>
          <a:prstGeom prst="rect">
            <a:avLst/>
          </a:prstGeom>
        </p:spPr>
        <p:txBody>
          <a:bodyPr vert="horz" lIns="132452" tIns="66225" rIns="132452" bIns="66225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13584286"/>
            <a:ext cx="4302625" cy="717503"/>
          </a:xfrm>
          <a:prstGeom prst="rect">
            <a:avLst/>
          </a:prstGeom>
        </p:spPr>
        <p:txBody>
          <a:bodyPr vert="horz" lIns="132452" tIns="66225" rIns="132452" bIns="66225" rtlCol="0" anchor="b"/>
          <a:lstStyle>
            <a:lvl1pPr algn="r">
              <a:defRPr sz="1800"/>
            </a:lvl1pPr>
          </a:lstStyle>
          <a:p>
            <a:fld id="{9D55D7C4-1B24-45CC-BAE7-547F14750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5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7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6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2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44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533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0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7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1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6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3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6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8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53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4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9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4463-152D-447D-8C52-5A81702E421E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AC75C0-0C16-4CD3-9D1A-2E4630052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10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5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Relationship Id="rId1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7143" y="-33099"/>
            <a:ext cx="971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КАК ВЗЯТЬ ИПОТЕЧНЫЙ КРЕДИТ (пошаговая инструкция)</a:t>
            </a:r>
            <a:endParaRPr lang="ru-RU" b="1" i="1" u="sng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" y="1002832"/>
            <a:ext cx="1828804" cy="1828804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34342" y="2660059"/>
            <a:ext cx="2113280" cy="10464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квартиру по планировке, площади и месту расположения, а главное – какое именно жилье Вы потяните по деньгам.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4" t="11719" r="9994" b="6687"/>
          <a:stretch/>
        </p:blipFill>
        <p:spPr>
          <a:xfrm>
            <a:off x="2983198" y="1222215"/>
            <a:ext cx="1658477" cy="1335732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2942944" y="2660059"/>
            <a:ext cx="2115008" cy="10464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банка изучите условия кредитования в подробностях,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ипотечный калькулятор просчитайте сумму ежемесячного платежа.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9"/>
          <a:stretch/>
        </p:blipFill>
        <p:spPr>
          <a:xfrm>
            <a:off x="5293413" y="1120102"/>
            <a:ext cx="1373328" cy="1539957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5314916" y="2660059"/>
            <a:ext cx="2115008" cy="10464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именно документы необходимы, уточните в банке, через который Вы собрались оформлять ипотеку.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443" y="1120102"/>
            <a:ext cx="1360630" cy="1279533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7686888" y="2660059"/>
            <a:ext cx="2115008" cy="10464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Ваших документов, данные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поступят в кредитный комитет, где принимается решение и определяется сумма кредитного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лимита.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2014311186"/>
              </p:ext>
            </p:extLst>
          </p:nvPr>
        </p:nvGraphicFramePr>
        <p:xfrm>
          <a:off x="9957610" y="526212"/>
          <a:ext cx="2139922" cy="104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160" y="1080880"/>
            <a:ext cx="1372946" cy="1372946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9965862" y="2585839"/>
            <a:ext cx="2139922" cy="11255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застройщика  запросите пакет документов по недвижимости.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выборе недвижимости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аккредитованных банком новостройках это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сделал банк.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9897436" y="390778"/>
            <a:ext cx="2218020" cy="643629"/>
            <a:chOff x="33470" y="-126269"/>
            <a:chExt cx="1824524" cy="680885"/>
          </a:xfrm>
        </p:grpSpPr>
        <p:sp>
          <p:nvSpPr>
            <p:cNvPr id="33" name="Нашивка 32"/>
            <p:cNvSpPr/>
            <p:nvPr/>
          </p:nvSpPr>
          <p:spPr>
            <a:xfrm>
              <a:off x="33470" y="-97698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Нашивка 4"/>
            <p:cNvSpPr/>
            <p:nvPr/>
          </p:nvSpPr>
          <p:spPr>
            <a:xfrm>
              <a:off x="332716" y="-126269"/>
              <a:ext cx="1279192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этап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СОГЛАСОВАНИЕ КВАРТИРЫ С БАНКОМ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929662" y="428566"/>
            <a:ext cx="2078317" cy="652314"/>
            <a:chOff x="0" y="90623"/>
            <a:chExt cx="1824524" cy="652314"/>
          </a:xfrm>
        </p:grpSpPr>
        <p:sp>
          <p:nvSpPr>
            <p:cNvPr id="36" name="Нашивка 35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Нашивка 4"/>
            <p:cNvSpPr/>
            <p:nvPr/>
          </p:nvSpPr>
          <p:spPr>
            <a:xfrm>
              <a:off x="326157" y="90623"/>
              <a:ext cx="1172210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ВЫБОР </a:t>
              </a: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БАНКА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7652491" y="411918"/>
            <a:ext cx="2038674" cy="668962"/>
            <a:chOff x="187757" y="90623"/>
            <a:chExt cx="1824524" cy="668962"/>
          </a:xfrm>
        </p:grpSpPr>
        <p:sp>
          <p:nvSpPr>
            <p:cNvPr id="39" name="Нашивка 38"/>
            <p:cNvSpPr/>
            <p:nvPr/>
          </p:nvSpPr>
          <p:spPr>
            <a:xfrm>
              <a:off x="187757" y="107271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Нашивка 4"/>
            <p:cNvSpPr/>
            <p:nvPr/>
          </p:nvSpPr>
          <p:spPr>
            <a:xfrm>
              <a:off x="326157" y="90623"/>
              <a:ext cx="1587186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ПРЕДВАРИТЕЛЬНОЕ РЕШЕНИЕ БАНКА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256242" y="428566"/>
            <a:ext cx="2041659" cy="652314"/>
            <a:chOff x="0" y="90623"/>
            <a:chExt cx="1824524" cy="652314"/>
          </a:xfrm>
        </p:grpSpPr>
        <p:sp>
          <p:nvSpPr>
            <p:cNvPr id="45" name="Нашивка 44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Нашивка 4"/>
            <p:cNvSpPr/>
            <p:nvPr/>
          </p:nvSpPr>
          <p:spPr>
            <a:xfrm>
              <a:off x="326157" y="90623"/>
              <a:ext cx="1172210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этап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СБОР ДОКУМЕНТОВ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561604" y="428566"/>
            <a:ext cx="2078317" cy="652314"/>
            <a:chOff x="0" y="90623"/>
            <a:chExt cx="1824524" cy="652314"/>
          </a:xfrm>
        </p:grpSpPr>
        <p:sp>
          <p:nvSpPr>
            <p:cNvPr id="48" name="Нашивка 47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Нашивка 4"/>
            <p:cNvSpPr/>
            <p:nvPr/>
          </p:nvSpPr>
          <p:spPr>
            <a:xfrm>
              <a:off x="326157" y="90623"/>
              <a:ext cx="1172210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ВЫБОР </a:t>
              </a: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КВАРТИРЫ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05875" y="3785536"/>
            <a:ext cx="2423787" cy="625279"/>
            <a:chOff x="0" y="90623"/>
            <a:chExt cx="1824524" cy="652314"/>
          </a:xfrm>
        </p:grpSpPr>
        <p:sp>
          <p:nvSpPr>
            <p:cNvPr id="51" name="Нашивка 50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Нашивка 4"/>
            <p:cNvSpPr/>
            <p:nvPr/>
          </p:nvSpPr>
          <p:spPr>
            <a:xfrm>
              <a:off x="326157" y="90623"/>
              <a:ext cx="1172210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ОКОНЧАТЕЛЬНОЕ РЕШЕНИЕ БАНКА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Скругленный прямоугольник 52"/>
          <p:cNvSpPr/>
          <p:nvPr/>
        </p:nvSpPr>
        <p:spPr>
          <a:xfrm>
            <a:off x="434342" y="5605273"/>
            <a:ext cx="2495320" cy="11704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скорректирует условия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кредитования: окончательная сумма определяется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стоимостью приобретаемой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недвижимости, не превышающей ту,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банк одобрил изначально, проведя оценку платежеспособности.</a:t>
            </a:r>
          </a:p>
        </p:txBody>
      </p:sp>
      <p:grpSp>
        <p:nvGrpSpPr>
          <p:cNvPr id="54" name="Группа 53"/>
          <p:cNvGrpSpPr/>
          <p:nvPr/>
        </p:nvGrpSpPr>
        <p:grpSpPr>
          <a:xfrm>
            <a:off x="3529300" y="3803904"/>
            <a:ext cx="2423787" cy="625279"/>
            <a:chOff x="0" y="90623"/>
            <a:chExt cx="1824524" cy="652314"/>
          </a:xfrm>
        </p:grpSpPr>
        <p:sp>
          <p:nvSpPr>
            <p:cNvPr id="55" name="Нашивка 54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Нашивка 4"/>
            <p:cNvSpPr/>
            <p:nvPr/>
          </p:nvSpPr>
          <p:spPr>
            <a:xfrm>
              <a:off x="326157" y="90623"/>
              <a:ext cx="1172210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ЗАКЛЮЧЕНИЕ СДЕЛКИ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Скругленный прямоугольник 57"/>
          <p:cNvSpPr/>
          <p:nvPr/>
        </p:nvSpPr>
        <p:spPr>
          <a:xfrm>
            <a:off x="3529300" y="5605273"/>
            <a:ext cx="2495320" cy="11704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 договор долевого участия либо договор купли-продажи с Застройщиком; кредитный договор, договор залога прав требования с банком. Застрахуйте готовый объект недвижимости.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552725" y="3803903"/>
            <a:ext cx="2423787" cy="625279"/>
            <a:chOff x="0" y="90623"/>
            <a:chExt cx="1824524" cy="652314"/>
          </a:xfrm>
        </p:grpSpPr>
        <p:sp>
          <p:nvSpPr>
            <p:cNvPr id="60" name="Нашивка 59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Нашивка 4"/>
            <p:cNvSpPr/>
            <p:nvPr/>
          </p:nvSpPr>
          <p:spPr>
            <a:xfrm>
              <a:off x="240331" y="90623"/>
              <a:ext cx="1258036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РЕГИСТРАЦИЯ СДЕЛКИ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Скругленный прямоугольник 61"/>
          <p:cNvSpPr/>
          <p:nvPr/>
        </p:nvSpPr>
        <p:spPr>
          <a:xfrm>
            <a:off x="6666741" y="5605273"/>
            <a:ext cx="2495320" cy="11704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будут завершены все процедуры по оформлению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договоров,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отправляются на регистрацию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9681997" y="3803902"/>
            <a:ext cx="2423787" cy="625279"/>
            <a:chOff x="0" y="90623"/>
            <a:chExt cx="1824524" cy="652314"/>
          </a:xfrm>
        </p:grpSpPr>
        <p:sp>
          <p:nvSpPr>
            <p:cNvPr id="64" name="Нашивка 63"/>
            <p:cNvSpPr/>
            <p:nvPr/>
          </p:nvSpPr>
          <p:spPr>
            <a:xfrm>
              <a:off x="0" y="90623"/>
              <a:ext cx="1824524" cy="652314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Нашивка 4"/>
            <p:cNvSpPr/>
            <p:nvPr/>
          </p:nvSpPr>
          <p:spPr>
            <a:xfrm>
              <a:off x="240331" y="90623"/>
              <a:ext cx="1258036" cy="652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6350" rIns="0" bIns="635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 этап</a:t>
              </a:r>
            </a:p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ВЫДАЧА КРЕДИТА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Скругленный прямоугольник 65"/>
          <p:cNvSpPr/>
          <p:nvPr/>
        </p:nvSpPr>
        <p:spPr>
          <a:xfrm>
            <a:off x="9580614" y="5605273"/>
            <a:ext cx="2495320" cy="11704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Предоставьте в банк зарегистрированные документы для перечисления банком оплаты Застройщику.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6"/>
          <a:stretch/>
        </p:blipFill>
        <p:spPr>
          <a:xfrm>
            <a:off x="576581" y="4489811"/>
            <a:ext cx="2063340" cy="1033165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7990" r="4089" b="6525"/>
          <a:stretch/>
        </p:blipFill>
        <p:spPr>
          <a:xfrm>
            <a:off x="3778689" y="4489810"/>
            <a:ext cx="1842526" cy="1033165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0" t="3486" r="8250" b="4549"/>
          <a:stretch/>
        </p:blipFill>
        <p:spPr>
          <a:xfrm>
            <a:off x="6871992" y="4489810"/>
            <a:ext cx="1842240" cy="104231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9" t="7601" r="16186" b="3866"/>
          <a:stretch/>
        </p:blipFill>
        <p:spPr>
          <a:xfrm>
            <a:off x="9965009" y="4475067"/>
            <a:ext cx="1851288" cy="106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3395</TotalTime>
  <Words>221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Грань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Мун</dc:creator>
  <cp:lastModifiedBy>panina</cp:lastModifiedBy>
  <cp:revision>214</cp:revision>
  <cp:lastPrinted>2020-05-15T03:09:51Z</cp:lastPrinted>
  <dcterms:created xsi:type="dcterms:W3CDTF">2020-03-12T05:37:45Z</dcterms:created>
  <dcterms:modified xsi:type="dcterms:W3CDTF">2020-08-20T01:55:49Z</dcterms:modified>
</cp:coreProperties>
</file>