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9" r:id="rId4"/>
    <p:sldId id="261" r:id="rId5"/>
    <p:sldId id="262" r:id="rId6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EC7D3B"/>
    <a:srgbClr val="F1C944"/>
    <a:srgbClr val="76B64A"/>
    <a:srgbClr val="9DC641"/>
    <a:srgbClr val="EE7967"/>
    <a:srgbClr val="7293A3"/>
    <a:srgbClr val="FF0202"/>
    <a:srgbClr val="0575C7"/>
    <a:srgbClr val="00B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22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8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54463-152D-447D-8C52-5A81702E421E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C75C0-0C16-4CD3-9D1A-2E46300521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1372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54463-152D-447D-8C52-5A81702E421E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C75C0-0C16-4CD3-9D1A-2E46300521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68613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54463-152D-447D-8C52-5A81702E421E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C75C0-0C16-4CD3-9D1A-2E46300521DC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38262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54463-152D-447D-8C52-5A81702E421E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C75C0-0C16-4CD3-9D1A-2E46300521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14447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54463-152D-447D-8C52-5A81702E421E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C75C0-0C16-4CD3-9D1A-2E46300521DC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475332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54463-152D-447D-8C52-5A81702E421E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C75C0-0C16-4CD3-9D1A-2E46300521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73074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54463-152D-447D-8C52-5A81702E421E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C75C0-0C16-4CD3-9D1A-2E46300521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09716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54463-152D-447D-8C52-5A81702E421E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C75C0-0C16-4CD3-9D1A-2E46300521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810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54463-152D-447D-8C52-5A81702E421E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C75C0-0C16-4CD3-9D1A-2E46300521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3269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54463-152D-447D-8C52-5A81702E421E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C75C0-0C16-4CD3-9D1A-2E46300521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6437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54463-152D-447D-8C52-5A81702E421E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C75C0-0C16-4CD3-9D1A-2E46300521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1063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54463-152D-447D-8C52-5A81702E421E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C75C0-0C16-4CD3-9D1A-2E46300521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482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54463-152D-447D-8C52-5A81702E421E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C75C0-0C16-4CD3-9D1A-2E46300521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1531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54463-152D-447D-8C52-5A81702E421E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C75C0-0C16-4CD3-9D1A-2E46300521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405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54463-152D-447D-8C52-5A81702E421E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C75C0-0C16-4CD3-9D1A-2E46300521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1470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54463-152D-447D-8C52-5A81702E421E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C75C0-0C16-4CD3-9D1A-2E46300521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2797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654463-152D-447D-8C52-5A81702E421E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AAC75C0-0C16-4CD3-9D1A-2E46300521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8103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emf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326639">
            <a:off x="2337064" y="1034363"/>
            <a:ext cx="1268078" cy="120711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224762">
            <a:off x="4884005" y="1120943"/>
            <a:ext cx="1268078" cy="1207113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 rot="20281460">
            <a:off x="7357438" y="1282778"/>
            <a:ext cx="1055717" cy="947651"/>
          </a:xfrm>
          <a:prstGeom prst="roundRect">
            <a:avLst/>
          </a:prstGeom>
          <a:solidFill>
            <a:schemeClr val="bg1">
              <a:lumMod val="95000"/>
            </a:schemeClr>
          </a:solidFill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 rot="19379016">
            <a:off x="9687004" y="1351779"/>
            <a:ext cx="1055716" cy="972589"/>
          </a:xfrm>
          <a:prstGeom prst="roundRect">
            <a:avLst/>
          </a:prstGeom>
          <a:solidFill>
            <a:schemeClr val="bg1">
              <a:lumMod val="95000"/>
            </a:schemeClr>
          </a:solidFill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 rot="19700240">
            <a:off x="396245" y="1256627"/>
            <a:ext cx="1035170" cy="947651"/>
          </a:xfrm>
          <a:prstGeom prst="roundRect">
            <a:avLst/>
          </a:prstGeom>
          <a:solidFill>
            <a:schemeClr val="bg1">
              <a:lumMod val="95000"/>
            </a:schemeClr>
          </a:solidFill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7560" y="1784010"/>
            <a:ext cx="1579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ставка на весь срок кредитования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378260" y="1724499"/>
            <a:ext cx="1281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максимальная сумма кредита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50991" y="1753790"/>
            <a:ext cx="18373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минимальный первоначальный взнос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3347" y="1954868"/>
            <a:ext cx="12786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срок кредита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067071" y="1245213"/>
            <a:ext cx="2263195" cy="95410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+mj-lt"/>
                <a:ea typeface="+mj-ea"/>
                <a:cs typeface="+mj-cs"/>
              </a:rPr>
              <a:t>36-360мес.**</a:t>
            </a:r>
          </a:p>
          <a:p>
            <a:endParaRPr lang="ru-RU" sz="2800" dirty="0">
              <a:latin typeface="+mj-lt"/>
              <a:ea typeface="+mj-ea"/>
              <a:cs typeface="+mj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235750" y="1296153"/>
            <a:ext cx="24561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latin typeface="+mj-lt"/>
                <a:ea typeface="+mj-ea"/>
                <a:cs typeface="+mj-cs"/>
              </a:rPr>
              <a:t>до </a:t>
            </a:r>
            <a:r>
              <a:rPr lang="ru-RU" sz="2800" dirty="0" smtClean="0">
                <a:latin typeface="+mj-lt"/>
                <a:ea typeface="+mj-ea"/>
                <a:cs typeface="+mj-cs"/>
              </a:rPr>
              <a:t>01.11.2020</a:t>
            </a:r>
            <a:endParaRPr lang="ru-RU" sz="2800" dirty="0">
              <a:latin typeface="+mj-lt"/>
              <a:ea typeface="+mj-ea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 flipH="1">
            <a:off x="9701121" y="1917890"/>
            <a:ext cx="20065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срок действия программы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24566" y="6425738"/>
            <a:ext cx="507778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*</a:t>
            </a:r>
            <a:r>
              <a:rPr lang="ru-RU" sz="900" dirty="0" smtClean="0"/>
              <a:t>Реализуется в рамках Постановления </a:t>
            </a:r>
            <a:r>
              <a:rPr lang="ru-RU" sz="900" dirty="0"/>
              <a:t>Правительства РФ от № 566 от 23.04.2020</a:t>
            </a:r>
            <a:r>
              <a:rPr lang="ru-RU" sz="900" dirty="0" smtClean="0"/>
              <a:t>.</a:t>
            </a:r>
          </a:p>
          <a:p>
            <a:r>
              <a:rPr lang="ru-RU" sz="900" dirty="0" smtClean="0"/>
              <a:t>**Предельный срок кредитования устанавливается кредитной организацией.</a:t>
            </a:r>
            <a:endParaRPr lang="ru-RU" sz="800" dirty="0"/>
          </a:p>
          <a:p>
            <a:endParaRPr lang="ru-RU" sz="800" dirty="0"/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2F3C8E99-D21F-4681-99DC-F555E1FC4DCE}"/>
              </a:ext>
            </a:extLst>
          </p:cNvPr>
          <p:cNvSpPr txBox="1"/>
          <p:nvPr/>
        </p:nvSpPr>
        <p:spPr>
          <a:xfrm>
            <a:off x="-190884" y="-31711"/>
            <a:ext cx="1192106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Ипотека с господдержкой </a:t>
            </a:r>
            <a:r>
              <a:rPr lang="ru-RU" sz="3200" dirty="0" smtClean="0"/>
              <a:t>2020 </a:t>
            </a:r>
          </a:p>
          <a:p>
            <a:pPr algn="ctr"/>
            <a:r>
              <a:rPr lang="ru-RU" sz="3200" i="1" dirty="0" smtClean="0"/>
              <a:t>под 6.5%</a:t>
            </a:r>
            <a:r>
              <a:rPr lang="ru-RU" sz="3200" i="1" dirty="0"/>
              <a:t> </a:t>
            </a:r>
            <a:r>
              <a:rPr lang="ru-RU" sz="3200" i="1" dirty="0" smtClean="0"/>
              <a:t>годовых*</a:t>
            </a:r>
            <a:endParaRPr lang="ru-RU" sz="3200" i="1" dirty="0"/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D6C94300-AF63-4ECD-B437-8B3C50E7B2C6}"/>
              </a:ext>
            </a:extLst>
          </p:cNvPr>
          <p:cNvSpPr txBox="1"/>
          <p:nvPr/>
        </p:nvSpPr>
        <p:spPr>
          <a:xfrm>
            <a:off x="5196440" y="1237499"/>
            <a:ext cx="7745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latin typeface="+mj-lt"/>
                <a:ea typeface="+mj-ea"/>
                <a:cs typeface="+mj-cs"/>
              </a:rPr>
              <a:t>20%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05E7CE0C-08F7-4AD1-B7FA-C5DD18611B27}"/>
              </a:ext>
            </a:extLst>
          </p:cNvPr>
          <p:cNvSpPr txBox="1"/>
          <p:nvPr/>
        </p:nvSpPr>
        <p:spPr>
          <a:xfrm>
            <a:off x="2196246" y="1151770"/>
            <a:ext cx="22085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+mj-lt"/>
                <a:ea typeface="+mj-ea"/>
                <a:cs typeface="+mj-cs"/>
              </a:rPr>
              <a:t>3</a:t>
            </a:r>
            <a:r>
              <a:rPr lang="ru-RU" sz="2800" dirty="0" smtClean="0">
                <a:latin typeface="+mj-lt"/>
                <a:ea typeface="+mj-ea"/>
                <a:cs typeface="+mj-cs"/>
              </a:rPr>
              <a:t> </a:t>
            </a:r>
            <a:r>
              <a:rPr lang="ru-RU" sz="2800" dirty="0">
                <a:latin typeface="+mj-lt"/>
                <a:ea typeface="+mj-ea"/>
                <a:cs typeface="+mj-cs"/>
              </a:rPr>
              <a:t>млн. руб.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D7DF93AA-A376-435F-A794-7D839296124D}"/>
              </a:ext>
            </a:extLst>
          </p:cNvPr>
          <p:cNvSpPr txBox="1"/>
          <p:nvPr/>
        </p:nvSpPr>
        <p:spPr>
          <a:xfrm>
            <a:off x="594076" y="1201279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+mj-lt"/>
                <a:ea typeface="+mj-ea"/>
                <a:cs typeface="+mj-cs"/>
              </a:rPr>
              <a:t>6,5%</a:t>
            </a:r>
            <a:endParaRPr lang="ru-RU" sz="2800" dirty="0"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337" y="2231660"/>
            <a:ext cx="115126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Цель предоставления кредита: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861" y="3415911"/>
            <a:ext cx="3866694" cy="2346243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5319134" y="2731746"/>
            <a:ext cx="41387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/>
              <a:t>Покупка новостройки по договору </a:t>
            </a:r>
            <a:r>
              <a:rPr lang="ru-RU" dirty="0" smtClean="0"/>
              <a:t>купли-продажи</a:t>
            </a: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387674" y="2775539"/>
            <a:ext cx="41387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/>
              <a:t>Покупка новостройки по договору участия в долевом строительстве</a:t>
            </a: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6440" y="3415911"/>
            <a:ext cx="4003759" cy="2356337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594076" y="5841170"/>
            <a:ext cx="969498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500" dirty="0" smtClean="0"/>
              <a:t>При этом приобретаемое жилье может быть не единственным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500" dirty="0" smtClean="0"/>
              <a:t>Ипотечный кредит для приобретения недвижимости на вторичном рынке </a:t>
            </a:r>
            <a:r>
              <a:rPr lang="ru-RU" sz="1500" dirty="0"/>
              <a:t>не </a:t>
            </a:r>
            <a:r>
              <a:rPr lang="ru-RU" sz="1500" dirty="0" smtClean="0"/>
              <a:t>предоставляется.</a:t>
            </a:r>
            <a:endParaRPr lang="ru-RU" sz="1500" dirty="0"/>
          </a:p>
        </p:txBody>
      </p:sp>
    </p:spTree>
    <p:extLst>
      <p:ext uri="{BB962C8B-B14F-4D97-AF65-F5344CB8AC3E}">
        <p14:creationId xmlns:p14="http://schemas.microsoft.com/office/powerpoint/2010/main" val="4192375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/>
          <p:cNvSpPr txBox="1">
            <a:spLocks/>
          </p:cNvSpPr>
          <p:nvPr/>
        </p:nvSpPr>
        <p:spPr>
          <a:xfrm>
            <a:off x="1788470" y="29631"/>
            <a:ext cx="6696503" cy="98488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3200" i="1" dirty="0">
                <a:solidFill>
                  <a:schemeClr val="tx1"/>
                </a:solidFill>
              </a:rPr>
              <a:t>Целевая</a:t>
            </a:r>
            <a:r>
              <a:rPr lang="ru-RU" sz="3200" dirty="0">
                <a:solidFill>
                  <a:schemeClr val="tx1"/>
                </a:solidFill>
              </a:rPr>
              <a:t> </a:t>
            </a:r>
            <a:r>
              <a:rPr lang="ru-RU" sz="3200" i="1" dirty="0">
                <a:solidFill>
                  <a:schemeClr val="tx1"/>
                </a:solidFill>
              </a:rPr>
              <a:t>аудитория</a:t>
            </a:r>
            <a:r>
              <a:rPr lang="ru-RU" sz="3200" dirty="0">
                <a:solidFill>
                  <a:schemeClr val="tx1"/>
                </a:solidFill>
              </a:rPr>
              <a:t/>
            </a:r>
            <a:br>
              <a:rPr lang="ru-RU" sz="3200" dirty="0">
                <a:solidFill>
                  <a:schemeClr val="tx1"/>
                </a:solidFill>
              </a:rPr>
            </a:b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7222" y="603990"/>
            <a:ext cx="91665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chemeClr val="accent6"/>
              </a:buClr>
            </a:pPr>
            <a:r>
              <a:rPr lang="ru-RU" sz="2000" dirty="0"/>
              <a:t> </a:t>
            </a:r>
            <a:r>
              <a:rPr lang="ru-RU" sz="2000" dirty="0" smtClean="0"/>
              <a:t>Любой </a:t>
            </a:r>
            <a:r>
              <a:rPr lang="ru-RU" sz="2000" b="1" i="1" u="sng" dirty="0" smtClean="0"/>
              <a:t>гражданин РФ !!! </a:t>
            </a:r>
          </a:p>
          <a:p>
            <a:pPr algn="ctr">
              <a:lnSpc>
                <a:spcPct val="150000"/>
              </a:lnSpc>
              <a:buClr>
                <a:schemeClr val="accent6"/>
              </a:buClr>
            </a:pPr>
            <a:r>
              <a:rPr lang="ru-RU" dirty="0" smtClean="0"/>
              <a:t>Получить </a:t>
            </a:r>
            <a:r>
              <a:rPr lang="ru-RU" dirty="0"/>
              <a:t>льготную ипотеку могут граждане РФ в возрасте от 21 года на дату заключения кредитного договора и до 65 лет на плановую дату погашения кредита.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5287" y="2563683"/>
            <a:ext cx="2283024" cy="153500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2030" y="2570805"/>
            <a:ext cx="2124087" cy="153988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714" y="3243056"/>
            <a:ext cx="5846571" cy="371888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315869" y="2900467"/>
            <a:ext cx="6010816" cy="841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4855946" y="149013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1732" y="3135441"/>
            <a:ext cx="5846571" cy="37188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5"/>
          <a:srcRect l="18108"/>
          <a:stretch/>
        </p:blipFill>
        <p:spPr>
          <a:xfrm>
            <a:off x="680950" y="2184505"/>
            <a:ext cx="1806602" cy="155779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93353" y="2173615"/>
            <a:ext cx="2173927" cy="1550682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829910" y="4122818"/>
            <a:ext cx="851143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fontAlgn="base">
              <a:buFont typeface="Arial" panose="020B0604020202020204" pitchFamily="34" charset="0"/>
              <a:buChar char="•"/>
            </a:pPr>
            <a:r>
              <a:rPr lang="ru-RU" dirty="0" smtClean="0"/>
              <a:t>	Взять </a:t>
            </a:r>
            <a:r>
              <a:rPr lang="ru-RU" dirty="0"/>
              <a:t>льготную ипотеку сможет и холостой мужчина, и девушка, которая живет в гражданском браке и не планирует заводить детей, </a:t>
            </a:r>
            <a:r>
              <a:rPr lang="ru-RU" dirty="0" smtClean="0"/>
              <a:t>пенсионеры</a:t>
            </a:r>
            <a:r>
              <a:rPr lang="ru-RU" dirty="0"/>
              <a:t>, у которых дети давно выросли, и </a:t>
            </a:r>
            <a:r>
              <a:rPr lang="ru-RU" dirty="0" smtClean="0"/>
              <a:t>любая семья РФ.</a:t>
            </a:r>
          </a:p>
          <a:p>
            <a:pPr algn="just" fontAlgn="base"/>
            <a:endParaRPr lang="ru-RU" dirty="0"/>
          </a:p>
          <a:p>
            <a:pPr marL="285750" indent="-285750" algn="just" fontAlgn="base">
              <a:buFont typeface="Arial" panose="020B0604020202020204" pitchFamily="34" charset="0"/>
              <a:buChar char="•"/>
            </a:pPr>
            <a:r>
              <a:rPr lang="ru-RU" dirty="0" smtClean="0"/>
              <a:t>	Ни</a:t>
            </a:r>
            <a:r>
              <a:rPr lang="ru-RU" dirty="0"/>
              <a:t> возраст, ни семейное положение, ни количество и возраст детей не повлияют на возможность сэкономить при покупке квартиры в ипотеку.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425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17700" y="64096"/>
            <a:ext cx="8413063" cy="274129"/>
          </a:xfrm>
        </p:spPr>
        <p:txBody>
          <a:bodyPr>
            <a:normAutofit fontScale="90000"/>
          </a:bodyPr>
          <a:lstStyle/>
          <a:p>
            <a:pPr marL="285750" indent="-285750" algn="ctr"/>
            <a:r>
              <a:rPr lang="ru-RU" i="1" dirty="0">
                <a:solidFill>
                  <a:schemeClr val="tx1"/>
                </a:solidFill>
              </a:rPr>
              <a:t>Залоговое обеспечение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3790" y="820713"/>
            <a:ext cx="87304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b="1" dirty="0">
                <a:latin typeface="+mj-lt"/>
                <a:ea typeface="+mj-ea"/>
                <a:cs typeface="+mj-cs"/>
              </a:rPr>
              <a:t>Готовая </a:t>
            </a:r>
            <a:r>
              <a:rPr lang="ru-RU" sz="1400" b="1" dirty="0" smtClean="0">
                <a:latin typeface="+mj-lt"/>
                <a:ea typeface="+mj-ea"/>
                <a:cs typeface="+mj-cs"/>
              </a:rPr>
              <a:t>квартира</a:t>
            </a:r>
            <a:endParaRPr lang="ru-RU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/>
              <a:t> залог приобретаемого недвижимого имущества (с оформлением закладной</a:t>
            </a:r>
            <a:r>
              <a:rPr lang="ru-RU" sz="1400" dirty="0" smtClean="0"/>
              <a:t>).</a:t>
            </a:r>
            <a:endParaRPr lang="ru-RU" sz="14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b="1" dirty="0">
                <a:latin typeface="+mj-lt"/>
                <a:ea typeface="+mj-ea"/>
                <a:cs typeface="+mj-cs"/>
              </a:rPr>
              <a:t>Строящаяся квартира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/>
              <a:t>на этапе строительства-залог прав требования участника долевого строительства;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/>
              <a:t>после регистрации права собственности на квартиру –залог недвижимого имущества (с оформлением закладной</a:t>
            </a:r>
            <a:r>
              <a:rPr lang="ru-RU" sz="1400" dirty="0" smtClean="0"/>
              <a:t>).</a:t>
            </a:r>
            <a:endParaRPr lang="ru-RU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2807212" y="2361234"/>
            <a:ext cx="32207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>
                <a:latin typeface="+mj-lt"/>
                <a:ea typeface="+mj-ea"/>
                <a:cs typeface="+mj-cs"/>
              </a:rPr>
              <a:t>Страховое обеспечение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790" y="2361234"/>
            <a:ext cx="2277534" cy="189031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07212" y="2761344"/>
            <a:ext cx="617705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b="1" dirty="0">
                <a:latin typeface="+mj-lt"/>
                <a:ea typeface="+mj-ea"/>
                <a:cs typeface="+mj-cs"/>
              </a:rPr>
              <a:t>Имущественное страхование </a:t>
            </a:r>
            <a:r>
              <a:rPr lang="ru-RU" dirty="0"/>
              <a:t>– </a:t>
            </a:r>
            <a:r>
              <a:rPr lang="ru-RU" sz="1400" dirty="0"/>
              <a:t>обязательно по факту оформления права собственности </a:t>
            </a:r>
          </a:p>
          <a:p>
            <a:endParaRPr lang="ru-RU" sz="14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b="1" dirty="0">
                <a:latin typeface="+mj-lt"/>
                <a:ea typeface="+mj-ea"/>
                <a:cs typeface="+mj-cs"/>
              </a:rPr>
              <a:t>Личное страхование </a:t>
            </a:r>
            <a:r>
              <a:rPr lang="ru-RU" sz="1400" dirty="0"/>
              <a:t>– по желанию </a:t>
            </a:r>
            <a:r>
              <a:rPr lang="ru-RU" sz="1400" dirty="0" smtClean="0"/>
              <a:t>заемщика*</a:t>
            </a:r>
            <a:endParaRPr lang="ru-RU" sz="1400" dirty="0"/>
          </a:p>
          <a:p>
            <a:endParaRPr lang="ru-RU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448628" y="6450476"/>
            <a:ext cx="80690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*</a:t>
            </a:r>
            <a:r>
              <a:rPr lang="ru-RU" sz="1000" dirty="0" smtClean="0"/>
              <a:t>При отсутствии личного страхования кредитная организация имеет право на увеличение процентной ставки </a:t>
            </a:r>
            <a:endParaRPr lang="ru-RU" sz="1000" dirty="0"/>
          </a:p>
          <a:p>
            <a:endParaRPr lang="ru-RU" sz="12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15884" y="4834649"/>
            <a:ext cx="1074835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dirty="0" smtClean="0"/>
              <a:t>При </a:t>
            </a:r>
            <a:r>
              <a:rPr lang="ru-RU" sz="1400" dirty="0"/>
              <a:t>цели кредита на приобретение квартиры на стадии строительства, приобретаемая квартира должна находится в доме, включенном в  перечень аккредитованных объектов и соответствовать требованиям закона </a:t>
            </a:r>
            <a:r>
              <a:rPr lang="ru-RU" sz="1400" dirty="0" smtClean="0"/>
              <a:t>214-ФЗ.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dirty="0" smtClean="0"/>
              <a:t>Ограничений </a:t>
            </a:r>
            <a:r>
              <a:rPr lang="ru-RU" sz="1400" dirty="0"/>
              <a:t>по площади или стоимости самой </a:t>
            </a:r>
            <a:r>
              <a:rPr lang="ru-RU" sz="1400" dirty="0" smtClean="0"/>
              <a:t>недвижимости </a:t>
            </a:r>
            <a:r>
              <a:rPr lang="ru-RU" sz="1400" dirty="0"/>
              <a:t>нет. Покупатель должен внести первоначальный взнос не менее 20% от стоимости жилья. Если заемщику не хватает собственных накоплений на взнос, его можно оплатить материнским капиталом, а также средствами из региональных, местных </a:t>
            </a:r>
            <a:r>
              <a:rPr lang="ru-RU" sz="1400" dirty="0" smtClean="0"/>
              <a:t>бюджетов.</a:t>
            </a:r>
            <a:endParaRPr lang="ru-RU" sz="1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050771" y="4169309"/>
            <a:ext cx="31588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latin typeface="+mj-lt"/>
                <a:ea typeface="+mj-ea"/>
                <a:cs typeface="+mj-cs"/>
              </a:rPr>
              <a:t>Прочие условия</a:t>
            </a:r>
          </a:p>
        </p:txBody>
      </p:sp>
    </p:spTree>
    <p:extLst>
      <p:ext uri="{BB962C8B-B14F-4D97-AF65-F5344CB8AC3E}">
        <p14:creationId xmlns:p14="http://schemas.microsoft.com/office/powerpoint/2010/main" val="4018261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93375" y="338529"/>
            <a:ext cx="82501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latin typeface="Trebuchet MS" panose="020B0603020202020204" pitchFamily="34" charset="0"/>
              </a:rPr>
              <a:t>Перечень</a:t>
            </a:r>
            <a:r>
              <a:rPr lang="ru-RU" sz="3200" i="1" dirty="0">
                <a:latin typeface="Trebuchet MS" panose="020B0603020202020204" pitchFamily="34" charset="0"/>
              </a:rPr>
              <a:t> документов для подачи заявки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08522" y="4221044"/>
            <a:ext cx="981981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dirty="0">
              <a:latin typeface="Trebuchet MS" panose="020B0603020202020204" pitchFamily="34" charset="0"/>
            </a:endParaRPr>
          </a:p>
          <a:p>
            <a:endParaRPr lang="ru-RU" sz="1200" b="1" dirty="0">
              <a:latin typeface="Trebuchet MS" panose="020B0603020202020204" pitchFamily="34" charset="0"/>
            </a:endParaRPr>
          </a:p>
          <a:p>
            <a:r>
              <a:rPr lang="ru-RU" sz="1600" b="1" dirty="0">
                <a:solidFill>
                  <a:srgbClr val="FF0000"/>
                </a:solidFill>
                <a:latin typeface="Trebuchet MS" panose="020B0603020202020204" pitchFamily="34" charset="0"/>
              </a:rPr>
              <a:t>Внимание! Перечень требуемых документов может быть изменен по усмотрению Банка.</a:t>
            </a:r>
          </a:p>
          <a:p>
            <a:endParaRPr lang="ru-RU" sz="1200" dirty="0">
              <a:latin typeface="Trebuchet MS" panose="020B0603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ED349BF-683E-4110-9021-6EC2CD888F41}"/>
              </a:ext>
            </a:extLst>
          </p:cNvPr>
          <p:cNvSpPr txBox="1"/>
          <p:nvPr/>
        </p:nvSpPr>
        <p:spPr>
          <a:xfrm>
            <a:off x="808522" y="1086032"/>
            <a:ext cx="712269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latin typeface="Trebuchet MS" panose="020B0603020202020204" pitchFamily="34" charset="0"/>
              </a:rPr>
              <a:t>Основные документы:</a:t>
            </a:r>
          </a:p>
          <a:p>
            <a:endParaRPr lang="ru-RU" sz="1400" dirty="0">
              <a:latin typeface="Trebuchet MS" panose="020B0603020202020204" pitchFamily="34" charset="0"/>
            </a:endParaRPr>
          </a:p>
          <a:p>
            <a:r>
              <a:rPr lang="ru-RU" sz="1400" dirty="0">
                <a:latin typeface="Trebuchet MS" panose="020B0603020202020204" pitchFamily="34" charset="0"/>
              </a:rPr>
              <a:t>-Заявление-анкета заемщика/</a:t>
            </a:r>
            <a:r>
              <a:rPr lang="ru-RU" sz="1400" dirty="0" err="1">
                <a:latin typeface="Trebuchet MS" panose="020B0603020202020204" pitchFamily="34" charset="0"/>
              </a:rPr>
              <a:t>созаемщика</a:t>
            </a:r>
            <a:r>
              <a:rPr lang="ru-RU" sz="1400" dirty="0">
                <a:latin typeface="Trebuchet MS" panose="020B0603020202020204" pitchFamily="34" charset="0"/>
              </a:rPr>
              <a:t>;</a:t>
            </a:r>
            <a:br>
              <a:rPr lang="ru-RU" sz="1400" dirty="0">
                <a:latin typeface="Trebuchet MS" panose="020B0603020202020204" pitchFamily="34" charset="0"/>
              </a:rPr>
            </a:br>
            <a:r>
              <a:rPr lang="ru-RU" sz="1400" dirty="0">
                <a:latin typeface="Trebuchet MS" panose="020B0603020202020204" pitchFamily="34" charset="0"/>
              </a:rPr>
              <a:t>-Паспорт заемщика/</a:t>
            </a:r>
            <a:r>
              <a:rPr lang="ru-RU" sz="1400" dirty="0" err="1">
                <a:latin typeface="Trebuchet MS" panose="020B0603020202020204" pitchFamily="34" charset="0"/>
              </a:rPr>
              <a:t>созаемщика</a:t>
            </a:r>
            <a:r>
              <a:rPr lang="ru-RU" sz="1400" dirty="0">
                <a:latin typeface="Trebuchet MS" panose="020B0603020202020204" pitchFamily="34" charset="0"/>
              </a:rPr>
              <a:t> с отметкой о регистрации;</a:t>
            </a:r>
          </a:p>
          <a:p>
            <a:r>
              <a:rPr lang="ru-RU" sz="1400" dirty="0">
                <a:latin typeface="Trebuchet MS" panose="020B0603020202020204" pitchFamily="34" charset="0"/>
              </a:rPr>
              <a:t>-Документ, подтверждающий регистрацию по месту пребывания (при наличии временной регистрации);</a:t>
            </a:r>
          </a:p>
          <a:p>
            <a:r>
              <a:rPr lang="ru-RU" sz="1400" dirty="0">
                <a:latin typeface="Trebuchet MS" panose="020B0603020202020204" pitchFamily="34" charset="0"/>
              </a:rPr>
              <a:t>-СНИЛС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136D14E2-D08B-4AF9-9776-D9BDEC04AAAD}"/>
              </a:ext>
            </a:extLst>
          </p:cNvPr>
          <p:cNvSpPr txBox="1"/>
          <p:nvPr/>
        </p:nvSpPr>
        <p:spPr>
          <a:xfrm>
            <a:off x="808522" y="2726062"/>
            <a:ext cx="9770623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latin typeface="Trebuchet MS" panose="020B0603020202020204" pitchFamily="34" charset="0"/>
              </a:rPr>
              <a:t>Если в качестве обеспечения по кредиту оформляется залог иного объекта недвижимости:</a:t>
            </a:r>
          </a:p>
          <a:p>
            <a:endParaRPr lang="ru-RU" sz="1400" dirty="0">
              <a:latin typeface="Trebuchet MS" panose="020B0603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1400" dirty="0">
                <a:latin typeface="Trebuchet MS" panose="020B0603020202020204" pitchFamily="34" charset="0"/>
              </a:rPr>
              <a:t>Документы по предоставляемому </a:t>
            </a:r>
            <a:r>
              <a:rPr lang="ru-RU" sz="1400" dirty="0" smtClean="0">
                <a:latin typeface="Trebuchet MS" panose="020B0603020202020204" pitchFamily="34" charset="0"/>
              </a:rPr>
              <a:t>залогу;</a:t>
            </a:r>
            <a:endParaRPr lang="ru-RU" sz="1400" dirty="0">
              <a:latin typeface="Trebuchet MS" panose="020B0603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1400" dirty="0">
                <a:latin typeface="Trebuchet MS" panose="020B0603020202020204" pitchFamily="34" charset="0"/>
              </a:rPr>
              <a:t>Документы, которые могут быть предоставлены после одобрения кредитной </a:t>
            </a:r>
            <a:r>
              <a:rPr lang="ru-RU" sz="1400" dirty="0" smtClean="0">
                <a:latin typeface="Trebuchet MS" panose="020B0603020202020204" pitchFamily="34" charset="0"/>
              </a:rPr>
              <a:t>заявки;</a:t>
            </a:r>
            <a:endParaRPr lang="ru-RU" sz="1400" dirty="0">
              <a:latin typeface="Trebuchet MS" panose="020B0603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1400" dirty="0">
                <a:latin typeface="Trebuchet MS" panose="020B0603020202020204" pitchFamily="34" charset="0"/>
              </a:rPr>
              <a:t>Документы по кредитуемому жилому </a:t>
            </a:r>
            <a:r>
              <a:rPr lang="ru-RU" sz="1400" dirty="0" smtClean="0">
                <a:latin typeface="Trebuchet MS" panose="020B0603020202020204" pitchFamily="34" charset="0"/>
              </a:rPr>
              <a:t>помещению;</a:t>
            </a:r>
            <a:endParaRPr lang="ru-RU" sz="1400" dirty="0">
              <a:latin typeface="Trebuchet MS" panose="020B0603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1400" dirty="0">
                <a:latin typeface="Trebuchet MS" panose="020B0603020202020204" pitchFamily="34" charset="0"/>
              </a:rPr>
              <a:t>Документы, подтверждающие наличие первоначального </a:t>
            </a:r>
            <a:r>
              <a:rPr lang="ru-RU" sz="1400" dirty="0" smtClean="0">
                <a:latin typeface="Trebuchet MS" panose="020B0603020202020204" pitchFamily="34" charset="0"/>
              </a:rPr>
              <a:t>взноса.</a:t>
            </a:r>
            <a:endParaRPr lang="ru-RU" sz="1400" dirty="0">
              <a:latin typeface="Trebuchet MS" panose="020B0603020202020204" pitchFamily="34" charset="0"/>
            </a:endParaRPr>
          </a:p>
          <a:p>
            <a:endParaRPr lang="ru-RU" dirty="0"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230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2748" y="632278"/>
            <a:ext cx="8841996" cy="36933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tx1"/>
            </a:solidFill>
            <a:prstDash val="sysDash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r>
              <a:rPr lang="ru-RU" i="1" dirty="0"/>
              <a:t>Список Банков, осуществляющих выдачу </a:t>
            </a:r>
            <a:r>
              <a:rPr lang="ru-RU" i="1" dirty="0" smtClean="0"/>
              <a:t>ипотечных кредитов </a:t>
            </a:r>
            <a:r>
              <a:rPr lang="ru-RU" i="1" dirty="0"/>
              <a:t>по программе </a:t>
            </a: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5779467"/>
              </p:ext>
            </p:extLst>
          </p:nvPr>
        </p:nvGraphicFramePr>
        <p:xfrm>
          <a:off x="713065" y="1266738"/>
          <a:ext cx="8850386" cy="4253217"/>
        </p:xfrm>
        <a:graphic>
          <a:graphicData uri="http://schemas.openxmlformats.org/drawingml/2006/table">
            <a:tbl>
              <a:tblPr/>
              <a:tblGrid>
                <a:gridCol w="1622628">
                  <a:extLst>
                    <a:ext uri="{9D8B030D-6E8A-4147-A177-3AD203B41FA5}">
                      <a16:colId xmlns="" xmlns:a16="http://schemas.microsoft.com/office/drawing/2014/main" val="2059351759"/>
                    </a:ext>
                  </a:extLst>
                </a:gridCol>
                <a:gridCol w="1682635">
                  <a:extLst>
                    <a:ext uri="{9D8B030D-6E8A-4147-A177-3AD203B41FA5}">
                      <a16:colId xmlns="" xmlns:a16="http://schemas.microsoft.com/office/drawing/2014/main" val="2881048688"/>
                    </a:ext>
                  </a:extLst>
                </a:gridCol>
                <a:gridCol w="1871147">
                  <a:extLst>
                    <a:ext uri="{9D8B030D-6E8A-4147-A177-3AD203B41FA5}">
                      <a16:colId xmlns="" xmlns:a16="http://schemas.microsoft.com/office/drawing/2014/main" val="1203232812"/>
                    </a:ext>
                  </a:extLst>
                </a:gridCol>
                <a:gridCol w="1776891">
                  <a:extLst>
                    <a:ext uri="{9D8B030D-6E8A-4147-A177-3AD203B41FA5}">
                      <a16:colId xmlns="" xmlns:a16="http://schemas.microsoft.com/office/drawing/2014/main" val="1375962359"/>
                    </a:ext>
                  </a:extLst>
                </a:gridCol>
                <a:gridCol w="1897085">
                  <a:extLst>
                    <a:ext uri="{9D8B030D-6E8A-4147-A177-3AD203B41FA5}">
                      <a16:colId xmlns="" xmlns:a16="http://schemas.microsoft.com/office/drawing/2014/main" val="1569215814"/>
                    </a:ext>
                  </a:extLst>
                </a:gridCol>
              </a:tblGrid>
              <a:tr h="419864">
                <a:tc gridSpan="5">
                  <a:txBody>
                    <a:bodyPr/>
                    <a:lstStyle/>
                    <a:p>
                      <a:pPr algn="l" fontAlgn="auto"/>
                      <a:endParaRPr lang="ru-RU" sz="800" b="0" dirty="0">
                        <a:effectLst/>
                        <a:latin typeface="Roboto"/>
                      </a:endParaRPr>
                    </a:p>
                  </a:txBody>
                  <a:tcPr marL="41073" marR="41073" marT="20537" marB="20537"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41073" marR="41073" marT="20537" marB="20537"/>
                </a:tc>
                <a:tc hMerge="1"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41073" marR="41073" marT="20537" marB="20537"/>
                </a:tc>
                <a:tc hMerge="1"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41073" marR="41073" marT="20537" marB="20537"/>
                </a:tc>
                <a:tc hMerge="1"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41073" marR="41073" marT="20537" marB="20537"/>
                </a:tc>
                <a:extLst>
                  <a:ext uri="{0D108BD9-81ED-4DB2-BD59-A6C34878D82A}">
                    <a16:rowId xmlns="" xmlns:a16="http://schemas.microsoft.com/office/drawing/2014/main" val="594843673"/>
                  </a:ext>
                </a:extLst>
              </a:tr>
              <a:tr h="711250"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1" dirty="0">
                          <a:effectLst/>
                          <a:latin typeface="Roboto"/>
                        </a:rPr>
                        <a:t>Банк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1">
                          <a:effectLst/>
                          <a:latin typeface="Roboto"/>
                        </a:rPr>
                        <a:t>Ставка кредита, % годовых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1" dirty="0">
                          <a:effectLst/>
                          <a:latin typeface="Roboto"/>
                        </a:rPr>
                        <a:t>Надбавка ДРЗ , % годовых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1">
                          <a:effectLst/>
                          <a:latin typeface="Roboto"/>
                        </a:rPr>
                        <a:t>Надбавка* без страх. , % годовых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1">
                          <a:effectLst/>
                          <a:latin typeface="Roboto"/>
                        </a:rPr>
                        <a:t>Срок кредита, лет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38221508"/>
                  </a:ext>
                </a:extLst>
              </a:tr>
              <a:tr h="312210"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0" dirty="0">
                          <a:effectLst/>
                          <a:latin typeface="Roboto"/>
                        </a:rPr>
                        <a:t>Абсолют банк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0">
                          <a:effectLst/>
                          <a:latin typeface="Roboto"/>
                        </a:rPr>
                        <a:t>6,25 –6,5 **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0">
                          <a:effectLst/>
                          <a:latin typeface="Roboto"/>
                        </a:rPr>
                        <a:t>нет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0">
                          <a:effectLst/>
                          <a:latin typeface="Roboto"/>
                        </a:rPr>
                        <a:t>1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0">
                          <a:effectLst/>
                          <a:latin typeface="Roboto"/>
                        </a:rPr>
                        <a:t>30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45280471"/>
                  </a:ext>
                </a:extLst>
              </a:tr>
              <a:tr h="312210"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0" dirty="0" err="1">
                          <a:effectLst/>
                          <a:latin typeface="Roboto"/>
                        </a:rPr>
                        <a:t>Альфа-банк</a:t>
                      </a:r>
                      <a:endParaRPr lang="ru-RU" sz="800" b="0" dirty="0">
                        <a:effectLst/>
                        <a:latin typeface="Roboto"/>
                      </a:endParaRP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0">
                          <a:effectLst/>
                          <a:latin typeface="Roboto"/>
                        </a:rPr>
                        <a:t>6,5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0">
                          <a:effectLst/>
                          <a:latin typeface="Roboto"/>
                        </a:rPr>
                        <a:t>нет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0">
                          <a:effectLst/>
                          <a:latin typeface="Roboto"/>
                        </a:rPr>
                        <a:t>1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0">
                          <a:effectLst/>
                          <a:latin typeface="Roboto"/>
                        </a:rPr>
                        <a:t>20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9059625"/>
                  </a:ext>
                </a:extLst>
              </a:tr>
              <a:tr h="445222"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0" dirty="0">
                          <a:effectLst/>
                          <a:latin typeface="Roboto"/>
                        </a:rPr>
                        <a:t>Банк «</a:t>
                      </a:r>
                      <a:r>
                        <a:rPr lang="ru-RU" sz="800" b="0" dirty="0" err="1">
                          <a:effectLst/>
                          <a:latin typeface="Roboto"/>
                        </a:rPr>
                        <a:t>Дом.РФ</a:t>
                      </a:r>
                      <a:r>
                        <a:rPr lang="ru-RU" sz="800" b="0" dirty="0">
                          <a:effectLst/>
                          <a:latin typeface="Roboto"/>
                        </a:rPr>
                        <a:t>»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0">
                          <a:effectLst/>
                          <a:latin typeface="Roboto"/>
                        </a:rPr>
                        <a:t>6,5 (6,1 - выписка из ПФР)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0">
                          <a:effectLst/>
                          <a:latin typeface="Roboto"/>
                        </a:rPr>
                        <a:t>***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0">
                          <a:effectLst/>
                          <a:latin typeface="Roboto"/>
                        </a:rPr>
                        <a:t>0,7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0">
                          <a:effectLst/>
                          <a:latin typeface="Roboto"/>
                        </a:rPr>
                        <a:t>30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02374128"/>
                  </a:ext>
                </a:extLst>
              </a:tr>
              <a:tr h="179199"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0" dirty="0">
                          <a:effectLst/>
                          <a:latin typeface="Roboto"/>
                        </a:rPr>
                        <a:t>ВТБ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0">
                          <a:effectLst/>
                          <a:latin typeface="Roboto"/>
                        </a:rPr>
                        <a:t>6,5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0">
                          <a:effectLst/>
                          <a:latin typeface="Roboto"/>
                        </a:rPr>
                        <a:t>нет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0">
                          <a:effectLst/>
                          <a:latin typeface="Roboto"/>
                        </a:rPr>
                        <a:t>1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0">
                          <a:effectLst/>
                          <a:latin typeface="Roboto"/>
                        </a:rPr>
                        <a:t>20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20553049"/>
                  </a:ext>
                </a:extLst>
              </a:tr>
              <a:tr h="312210"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0" dirty="0">
                          <a:effectLst/>
                          <a:latin typeface="Roboto"/>
                        </a:rPr>
                        <a:t>Газпромбанк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0" dirty="0">
                          <a:effectLst/>
                          <a:latin typeface="Roboto"/>
                        </a:rPr>
                        <a:t>6,5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0">
                          <a:effectLst/>
                          <a:latin typeface="Roboto"/>
                        </a:rPr>
                        <a:t>нет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0">
                          <a:effectLst/>
                          <a:latin typeface="Roboto"/>
                        </a:rPr>
                        <a:t>1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0">
                          <a:effectLst/>
                          <a:latin typeface="Roboto"/>
                        </a:rPr>
                        <a:t>1 – 20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11201034"/>
                  </a:ext>
                </a:extLst>
              </a:tr>
              <a:tr h="312210"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0" dirty="0">
                          <a:effectLst/>
                          <a:latin typeface="Roboto"/>
                        </a:rPr>
                        <a:t>Открытие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0" dirty="0">
                          <a:effectLst/>
                          <a:latin typeface="Roboto"/>
                        </a:rPr>
                        <a:t>6,25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0" dirty="0">
                          <a:effectLst/>
                          <a:latin typeface="Roboto"/>
                        </a:rPr>
                        <a:t>нет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0">
                          <a:effectLst/>
                          <a:latin typeface="Roboto"/>
                        </a:rPr>
                        <a:t>1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0">
                          <a:effectLst/>
                          <a:latin typeface="Roboto"/>
                        </a:rPr>
                        <a:t>3 – 30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43617402"/>
                  </a:ext>
                </a:extLst>
              </a:tr>
              <a:tr h="445222"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0" dirty="0">
                          <a:effectLst/>
                          <a:latin typeface="Roboto"/>
                        </a:rPr>
                        <a:t>Промсвязьбанк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0">
                          <a:effectLst/>
                          <a:latin typeface="Roboto"/>
                        </a:rPr>
                        <a:t>6 (до 15.05.2020)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0" dirty="0">
                          <a:effectLst/>
                          <a:latin typeface="Roboto"/>
                        </a:rPr>
                        <a:t>нет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0">
                          <a:effectLst/>
                          <a:latin typeface="Roboto"/>
                        </a:rPr>
                        <a:t>1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0">
                          <a:effectLst/>
                          <a:latin typeface="Roboto"/>
                        </a:rPr>
                        <a:t>3 – 20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0889567"/>
                  </a:ext>
                </a:extLst>
              </a:tr>
              <a:tr h="179199"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0" dirty="0">
                          <a:effectLst/>
                          <a:latin typeface="Roboto"/>
                        </a:rPr>
                        <a:t>Росбанк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0">
                          <a:effectLst/>
                          <a:latin typeface="Roboto"/>
                        </a:rPr>
                        <a:t>6,5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0" dirty="0">
                          <a:effectLst/>
                          <a:latin typeface="Roboto"/>
                        </a:rPr>
                        <a:t>1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0" dirty="0">
                          <a:effectLst/>
                          <a:latin typeface="Roboto"/>
                        </a:rPr>
                        <a:t>1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0">
                          <a:effectLst/>
                          <a:latin typeface="Roboto"/>
                        </a:rPr>
                        <a:t>3 – 20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47551457"/>
                  </a:ext>
                </a:extLst>
              </a:tr>
              <a:tr h="445222"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0" dirty="0">
                          <a:effectLst/>
                          <a:latin typeface="Roboto"/>
                        </a:rPr>
                        <a:t>Санкт-Петербург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0">
                          <a:effectLst/>
                          <a:latin typeface="Roboto"/>
                        </a:rPr>
                        <a:t>6,5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0">
                          <a:effectLst/>
                          <a:latin typeface="Roboto"/>
                        </a:rPr>
                        <a:t>нет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0">
                          <a:effectLst/>
                          <a:latin typeface="Roboto"/>
                        </a:rPr>
                        <a:t>1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0">
                          <a:effectLst/>
                          <a:latin typeface="Roboto"/>
                        </a:rPr>
                        <a:t>20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81223426"/>
                  </a:ext>
                </a:extLst>
              </a:tr>
              <a:tr h="179199"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0" dirty="0">
                          <a:effectLst/>
                          <a:latin typeface="Roboto"/>
                        </a:rPr>
                        <a:t>Сбербанк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0">
                          <a:effectLst/>
                          <a:latin typeface="Roboto"/>
                        </a:rPr>
                        <a:t>6,4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0">
                          <a:effectLst/>
                          <a:latin typeface="Roboto"/>
                        </a:rPr>
                        <a:t>нет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0">
                          <a:effectLst/>
                          <a:latin typeface="Roboto"/>
                        </a:rPr>
                        <a:t>1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ru-RU" sz="800" b="0" dirty="0">
                          <a:effectLst/>
                          <a:latin typeface="Roboto"/>
                        </a:rPr>
                        <a:t>20</a:t>
                      </a:r>
                    </a:p>
                  </a:txBody>
                  <a:tcPr marL="21392" marR="21392" marT="21392" marB="2139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19385538"/>
                  </a:ext>
                </a:extLst>
              </a:tr>
            </a:tbl>
          </a:graphicData>
        </a:graphic>
      </p:graphicFrame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682748" y="5680880"/>
            <a:ext cx="8964591" cy="88479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19044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9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inherit"/>
              </a:rPr>
              <a:t>    ДРЗ – до регистрации залога/договора</a:t>
            </a:r>
            <a:endParaRPr kumimoji="0" lang="ru-RU" altLang="ru-RU" sz="900" b="0" i="0" u="none" strike="noStrike" cap="none" normalizeH="0" baseline="0" dirty="0" smtClean="0">
              <a:ln>
                <a:noFill/>
              </a:ln>
              <a:solidFill>
                <a:srgbClr val="464646"/>
              </a:solidFill>
              <a:effectLst/>
              <a:latin typeface="Roboto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9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inherit"/>
              </a:rPr>
              <a:t>*   надбавка к ставке при отсутствии полиса личного страхования заемщика</a:t>
            </a:r>
            <a:endParaRPr kumimoji="0" lang="ru-RU" altLang="ru-RU" sz="900" b="0" i="0" u="none" strike="noStrike" cap="none" normalizeH="0" baseline="0" dirty="0" smtClean="0">
              <a:ln>
                <a:noFill/>
              </a:ln>
              <a:solidFill>
                <a:srgbClr val="464646"/>
              </a:solidFill>
              <a:effectLst/>
              <a:latin typeface="Roboto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9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inherit"/>
              </a:rPr>
              <a:t>**  6,25 – при коллективном страховании, 6,5 - при агентской схеме страхования</a:t>
            </a:r>
            <a:endParaRPr kumimoji="0" lang="ru-RU" altLang="ru-RU" sz="900" b="0" i="0" u="none" strike="noStrike" cap="none" normalizeH="0" baseline="0" dirty="0" smtClean="0">
              <a:ln>
                <a:noFill/>
              </a:ln>
              <a:solidFill>
                <a:srgbClr val="464646"/>
              </a:solidFill>
              <a:effectLst/>
              <a:latin typeface="Roboto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9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inherit"/>
              </a:rPr>
              <a:t>*** кредитная ставка равна «ключевая ставка+3%»</a:t>
            </a:r>
            <a:endParaRPr kumimoji="0" lang="ru-RU" altLang="ru-RU" sz="900" b="0" i="0" u="none" strike="noStrike" cap="none" normalizeH="0" baseline="0" dirty="0" smtClean="0">
              <a:ln>
                <a:noFill/>
              </a:ln>
              <a:solidFill>
                <a:srgbClr val="464646"/>
              </a:solidFill>
              <a:effectLst/>
              <a:latin typeface="Roboto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900" b="0" i="0" u="none" strike="noStrike" cap="none" normalizeH="0" baseline="0" dirty="0" smtClean="0">
                <a:ln>
                  <a:noFill/>
                </a:ln>
                <a:solidFill>
                  <a:srgbClr val="7A7A7A"/>
                </a:solidFill>
                <a:effectLst/>
                <a:latin typeface="Roboto"/>
              </a:rPr>
              <a:t>Источник: данные Банков</a:t>
            </a:r>
            <a:endParaRPr kumimoji="0" lang="ru-RU" altLang="ru-RU" sz="9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Roboto"/>
            </a:endParaRPr>
          </a:p>
        </p:txBody>
      </p:sp>
      <p:sp>
        <p:nvSpPr>
          <p:cNvPr id="17" name="AutoShape 2" descr="Chart"/>
          <p:cNvSpPr>
            <a:spLocks noChangeAspect="1" noChangeArrowheads="1"/>
          </p:cNvSpPr>
          <p:nvPr/>
        </p:nvSpPr>
        <p:spPr bwMode="auto">
          <a:xfrm>
            <a:off x="15552738" y="182403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868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1200</TotalTime>
  <Words>378</Words>
  <Application>Microsoft Office PowerPoint</Application>
  <PresentationFormat>Широкоэкранный</PresentationFormat>
  <Paragraphs>115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2" baseType="lpstr">
      <vt:lpstr>Arial</vt:lpstr>
      <vt:lpstr>inherit</vt:lpstr>
      <vt:lpstr>Roboto</vt:lpstr>
      <vt:lpstr>Trebuchet MS</vt:lpstr>
      <vt:lpstr>Wingdings</vt:lpstr>
      <vt:lpstr>Wingdings 3</vt:lpstr>
      <vt:lpstr>Грань</vt:lpstr>
      <vt:lpstr>Презентация PowerPoint</vt:lpstr>
      <vt:lpstr>Презентация PowerPoint</vt:lpstr>
      <vt:lpstr>Залоговое обеспечение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Антон Мун</dc:creator>
  <cp:lastModifiedBy>User</cp:lastModifiedBy>
  <cp:revision>113</cp:revision>
  <cp:lastPrinted>2020-03-31T23:50:31Z</cp:lastPrinted>
  <dcterms:created xsi:type="dcterms:W3CDTF">2020-03-12T05:37:45Z</dcterms:created>
  <dcterms:modified xsi:type="dcterms:W3CDTF">2020-05-06T02:26:23Z</dcterms:modified>
</cp:coreProperties>
</file>