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2" r:id="rId2"/>
    <p:sldId id="29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93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39061-75C3-4468-B525-37D30BE95DDA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78C3C-62A0-41E2-AFBB-EBF3C0659B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78C3C-62A0-41E2-AFBB-EBF3C0659B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6502BC-E9E9-42C8-8FB0-BF0356B1012D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728AEA-BB99-401E-8EE2-CFDE9976F1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4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0.jpeg"/><Relationship Id="rId4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000240"/>
            <a:ext cx="8229600" cy="40005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ИТОГИ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социально-экономического развития муниципального образования «Городской округ Ногликский»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за 2012 год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1266819" cy="1567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C:\Documents and Settings\Vasilyeva\Рабочий стол\Ноглики\IMG_0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0"/>
            <a:ext cx="3471858" cy="2314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4" name="Picture 4" descr="C:\Documents and Settings\Vasilyeva\Рабочий стол\Ноглики\Ли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3150387" cy="2100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86075" y="274638"/>
            <a:ext cx="6257925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Промышленность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2428860" y="2897616"/>
          <a:ext cx="6543190" cy="3674655"/>
        </p:xfrm>
        <a:graphic>
          <a:graphicData uri="http://schemas.openxmlformats.org/presentationml/2006/ole">
            <p:oleObj spid="_x0000_s20482" name="Диаграмма" r:id="rId5" imgW="5953049" imgH="3343351" progId="MSGraph.Chart.8">
              <p:embed/>
            </p:oleObj>
          </a:graphicData>
        </a:graphic>
      </p:graphicFrame>
      <p:pic>
        <p:nvPicPr>
          <p:cNvPr id="3" name="Picture 3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1" y="142851"/>
            <a:ext cx="692639" cy="85725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0" y="1357298"/>
            <a:ext cx="407196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0" y="1428736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Объем промышленного производства 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муниципального образования </a:t>
            </a:r>
            <a:endParaRPr lang="ru-RU" sz="1400" b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Городской округ Ногликский» 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 объеме промышленного производства  Сахалинской области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период 2007-2012  годов. (млрд. </a:t>
            </a:r>
            <a:r>
              <a:rPr lang="ru-RU" sz="1400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lang="ru-RU" sz="1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3042" y="274638"/>
            <a:ext cx="721523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Добыча полезных ископаемых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00430" y="1285860"/>
            <a:ext cx="542928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43306" y="1357298"/>
            <a:ext cx="5072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  структуре объемов  промышленного производства доля сферы деятельности </a:t>
            </a:r>
            <a:r>
              <a:rPr lang="ru-RU" sz="1400" b="1" i="1" dirty="0">
                <a:solidFill>
                  <a:schemeClr val="bg1"/>
                </a:solidFill>
              </a:rPr>
              <a:t>«добыча полезных ископаемых» </a:t>
            </a:r>
            <a:r>
              <a:rPr lang="ru-RU" sz="1400" b="1" dirty="0">
                <a:solidFill>
                  <a:schemeClr val="bg1"/>
                </a:solidFill>
              </a:rPr>
              <a:t>составляет более 99 процентов.</a:t>
            </a:r>
          </a:p>
          <a:p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3000364" y="2928934"/>
          <a:ext cx="5576883" cy="3749237"/>
        </p:xfrm>
        <a:graphic>
          <a:graphicData uri="http://schemas.openxmlformats.org/presentationml/2006/ole">
            <p:oleObj spid="_x0000_s21505" name="Диаграмма" r:id="rId3" imgW="6219749" imgH="4191000" progId="MSGraph.Chart.8">
              <p:embed/>
            </p:oleObj>
          </a:graphicData>
        </a:graphic>
      </p:graphicFrame>
      <p:pic>
        <p:nvPicPr>
          <p:cNvPr id="21507" name="Picture 3" descr="C:\Documents and Settings\Vasilyeva\Рабочий стол\Ноглики\ноябрь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2921000" cy="2197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808077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4" name="Picture 16" descr="C:\Documents and Settings\Vasilyeva\Рабочий стол\Ноглики\IMG_08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386883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143239" y="428625"/>
            <a:ext cx="6000761" cy="7143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Энергетика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4714876" y="785794"/>
          <a:ext cx="4214842" cy="2895589"/>
        </p:xfrm>
        <a:graphic>
          <a:graphicData uri="http://schemas.openxmlformats.org/presentationml/2006/ole">
            <p:oleObj spid="_x0000_s22534" name="Диаграмма" r:id="rId4" imgW="5934151" imgH="4086149" progId="MSGraph.Chart.8">
              <p:embed/>
            </p:oleObj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4143372" y="3714752"/>
          <a:ext cx="3949623" cy="2928934"/>
        </p:xfrm>
        <a:graphic>
          <a:graphicData uri="http://schemas.openxmlformats.org/presentationml/2006/ole">
            <p:oleObj spid="_x0000_s22545" name="Диаграмма" r:id="rId5" imgW="5934151" imgH="4410151" progId="MSGraph.Chart.8">
              <p:embed/>
            </p:oleObj>
          </a:graphicData>
        </a:graphic>
      </p:graphicFrame>
      <p:pic>
        <p:nvPicPr>
          <p:cNvPr id="3" name="Picture 18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831158" cy="102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C:\Documents and Settings\Vasilyeva\Рабочий стол\Фотографии\архив фото\Фото2008\рыбаки\IMG_1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2472914" cy="1647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557" name="Picture 5" descr="C:\Documents and Settings\Vasilyeva\Рабочий стол\стройки осень 2012\IMG_06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786322"/>
            <a:ext cx="2601900" cy="1735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C:\Documents and Settings\Vasilyeva\Рабочий стол\Ноглики\IMG_225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285860"/>
            <a:ext cx="2422183" cy="1693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70" y="274638"/>
            <a:ext cx="678661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Рыбопромышленный комплекс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2000232" y="2285992"/>
          <a:ext cx="7036422" cy="4045093"/>
        </p:xfrm>
        <a:graphic>
          <a:graphicData uri="http://schemas.openxmlformats.org/presentationml/2006/ole">
            <p:oleObj spid="_x0000_s23553" name="Диаграмма" r:id="rId6" imgW="5914949" imgH="3410102" progId="MSGraph.Chart.8">
              <p:embed/>
            </p:oleObj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285984" y="1428736"/>
            <a:ext cx="65722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Вылов водных биологических ресурсов (ВБР)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(тыс.тонн.)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экспертной оценке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750358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86013" y="274638"/>
            <a:ext cx="6757987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Пищевая промышленность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4578" name="Picture 2" descr="C:\Documents and Settings\Vasilyeva\Рабочий стол\Фотографии\архив фото\фото 2010\пекари\IMG_5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14422"/>
            <a:ext cx="2345165" cy="3519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071538" y="1214422"/>
            <a:ext cx="385765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 год произведено 696,6 </a:t>
            </a:r>
            <a:r>
              <a:rPr lang="ru-RU" dirty="0" err="1" smtClean="0"/>
              <a:t>тн</a:t>
            </a:r>
            <a:r>
              <a:rPr lang="ru-RU" dirty="0" smtClean="0"/>
              <a:t>. хлебобулочных изделий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57422" y="3000372"/>
            <a:ext cx="385765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 кондитерских изделий составило 25 </a:t>
            </a:r>
            <a:r>
              <a:rPr lang="ru-RU" dirty="0" err="1" smtClean="0"/>
              <a:t>тн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9058" y="5000636"/>
            <a:ext cx="3857652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техническое переоснащение отрасли вложено инвестиций в размере более 40 млн. рублей</a:t>
            </a:r>
            <a:endParaRPr lang="ru-RU" dirty="0"/>
          </a:p>
        </p:txBody>
      </p:sp>
      <p:pic>
        <p:nvPicPr>
          <p:cNvPr id="24580" name="Picture 4" descr="C:\Documents and Settings\Vasilyeva\Рабочий стол\Ноглики\IMG_0105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3143272" cy="2097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3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142852"/>
            <a:ext cx="857255" cy="106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08" y="500042"/>
            <a:ext cx="7000892" cy="9175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Лесопромышленный комплекс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500174"/>
            <a:ext cx="3000396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Объемы заготовки древесины 18,1 тыс.метров куб.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143372" y="1785926"/>
            <a:ext cx="928694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2132" y="1571612"/>
            <a:ext cx="285752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Объемы производства лесоматериалов 1,7 тыс. метров куб.</a:t>
            </a:r>
            <a:endParaRPr lang="ru-RU" dirty="0"/>
          </a:p>
        </p:txBody>
      </p:sp>
      <p:pic>
        <p:nvPicPr>
          <p:cNvPr id="25602" name="Picture 2" descr="C:\Documents and Settings\Vasilyeva\Рабочий стол\Фотографии\фото 2011\лесопромышленники\IMG_0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357562"/>
            <a:ext cx="4494905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603" name="Picture 3" descr="C:\Documents and Settings\Vasilyeva\Рабочий стол\Фотографии\фото 2011\лесопромышленники\IMG_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786182" cy="25241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865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47723" cy="104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28950" y="357188"/>
            <a:ext cx="6115050" cy="10604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Сельское хозяйство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357158" y="1357298"/>
          <a:ext cx="6551885" cy="4357718"/>
        </p:xfrm>
        <a:graphic>
          <a:graphicData uri="http://schemas.openxmlformats.org/presentationml/2006/ole">
            <p:oleObj spid="_x0000_s26625" name="Диаграмма" r:id="rId3" imgW="6115202" imgH="3610051" progId="MSGraph.Chart.8">
              <p:embed/>
            </p:oleObj>
          </a:graphicData>
        </a:graphic>
      </p:graphicFrame>
      <p:pic>
        <p:nvPicPr>
          <p:cNvPr id="26627" name="Picture 3" descr="C:\Documents and Settings\Vasilyeva\Рабочий стол\Ноглики\Ефанов\IMG_05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000108"/>
            <a:ext cx="1648709" cy="2474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6628" name="Picture 4" descr="C:\Documents and Settings\Vasilyeva\Рабочий стол\Ноглики\Ефанов\IMG_05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643446"/>
            <a:ext cx="2921698" cy="1947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9" name="Picture 5" descr="C:\Documents and Settings\Vasilyeva\Рабочий стол\Ноглики\Ефанов\IMG_05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922348"/>
            <a:ext cx="1817610" cy="187347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14290"/>
            <a:ext cx="847723" cy="104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1700" y="274638"/>
            <a:ext cx="69723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Строительство и инвестиции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2643174" y="928670"/>
          <a:ext cx="5953125" cy="3352800"/>
        </p:xfrm>
        <a:graphic>
          <a:graphicData uri="http://schemas.openxmlformats.org/presentationml/2006/ole">
            <p:oleObj spid="_x0000_s27649" name="Диаграмма" r:id="rId3" imgW="5953049" imgH="3362249" progId="MSGraph.Char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85720" y="1285860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Объем работ по виду деятельности «строительство» составил 19,2 млрд. рублей</a:t>
            </a:r>
            <a:endParaRPr lang="ru-RU" sz="1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857628"/>
            <a:ext cx="2214578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Это более 40% всех работ по виду деятельности «строительство» в Сахалинской области </a:t>
            </a:r>
            <a:endParaRPr lang="ru-RU" sz="1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428728" y="3143248"/>
            <a:ext cx="21431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 descr="C:\Documents and Settings\Vasilyeva\Рабочий стол\Ногли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429132"/>
            <a:ext cx="278406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2" name="Picture 4" descr="C:\Documents and Settings\Vasilyeva\Рабочий стол\Ноглики\IMG_1229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357694"/>
            <a:ext cx="3009887" cy="2005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290"/>
            <a:ext cx="808077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43075" y="214290"/>
            <a:ext cx="7400925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Реализация муниципальных программ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20" y="1428736"/>
            <a:ext cx="414340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/>
              <a:t>«Обеспечение доступности дошкольного образования в муниципальном образовании «Городской округ Ногликский» на 2011-2015 </a:t>
            </a:r>
            <a:r>
              <a:rPr lang="ru-RU" sz="1400" b="1" i="1" dirty="0" smtClean="0"/>
              <a:t>годы»</a:t>
            </a:r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643182"/>
            <a:ext cx="414340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«</a:t>
            </a:r>
            <a:r>
              <a:rPr lang="ru-RU" sz="1400" b="1" i="1" dirty="0"/>
              <a:t>«Строительство объектов социальной сферы в муниципальном образовании «Городской округ Ногликский» на 2012 – 2014 годы</a:t>
            </a:r>
            <a:r>
              <a:rPr lang="ru-RU" sz="1400" b="1" i="1" dirty="0" smtClean="0"/>
              <a:t>»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3857628"/>
            <a:ext cx="414340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/>
              <a:t>«Строительство жилья в муниципальном образовании «Городской округ Ногликский» на 2010-2015 годы</a:t>
            </a:r>
            <a:r>
              <a:rPr lang="ru-RU" sz="1400" b="1" i="1" dirty="0" smtClean="0"/>
              <a:t>»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072074"/>
            <a:ext cx="414340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/>
              <a:t>«Повышение </a:t>
            </a:r>
            <a:r>
              <a:rPr lang="ru-RU" sz="1400" b="1" i="1" dirty="0" err="1"/>
              <a:t>сейсмоустойчивости</a:t>
            </a:r>
            <a:r>
              <a:rPr lang="ru-RU" sz="1400" b="1" i="1" dirty="0"/>
              <a:t> жилых домов, основных объектов и систем жизнеобеспечения в муниципальном образовании «Городской округ Ногликский» на 2009-2013 годы и на период до 2017 года</a:t>
            </a:r>
            <a:r>
              <a:rPr lang="ru-RU" sz="1400" b="1" i="1" dirty="0" smtClean="0"/>
              <a:t>»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1357298"/>
            <a:ext cx="400052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29190" y="1341767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- Введен в эксплуатацию детский сад на 190 мест в </a:t>
            </a:r>
            <a:r>
              <a:rPr lang="ru-RU" sz="1200" dirty="0" err="1">
                <a:solidFill>
                  <a:schemeClr val="bg1"/>
                </a:solidFill>
              </a:rPr>
              <a:t>пгт</a:t>
            </a:r>
            <a:r>
              <a:rPr lang="ru-RU" sz="1200" dirty="0" smtClean="0">
                <a:solidFill>
                  <a:schemeClr val="bg1"/>
                </a:solidFill>
              </a:rPr>
              <a:t>. Ноглики</a:t>
            </a:r>
            <a:r>
              <a:rPr lang="ru-RU" sz="1200" dirty="0">
                <a:solidFill>
                  <a:schemeClr val="bg1"/>
                </a:solidFill>
              </a:rPr>
              <a:t>. </a:t>
            </a:r>
          </a:p>
          <a:p>
            <a:r>
              <a:rPr lang="ru-RU" sz="1200" dirty="0">
                <a:solidFill>
                  <a:schemeClr val="bg1"/>
                </a:solidFill>
              </a:rPr>
              <a:t>- Начато строительство нового детского сада на 110 мест (в микрорайон колхоз «Восток» </a:t>
            </a:r>
            <a:r>
              <a:rPr lang="ru-RU" sz="1200" dirty="0" err="1">
                <a:solidFill>
                  <a:schemeClr val="bg1"/>
                </a:solidFill>
              </a:rPr>
              <a:t>пгт</a:t>
            </a:r>
            <a:r>
              <a:rPr lang="ru-RU" sz="1200" dirty="0" smtClean="0">
                <a:solidFill>
                  <a:schemeClr val="bg1"/>
                </a:solidFill>
              </a:rPr>
              <a:t>. Ноглики</a:t>
            </a:r>
            <a:r>
              <a:rPr lang="ru-RU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2428868"/>
            <a:ext cx="400052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Строится СДК Вал;</a:t>
            </a:r>
          </a:p>
          <a:p>
            <a:r>
              <a:rPr lang="ru-RU" sz="1200" dirty="0" smtClean="0"/>
              <a:t>Построены две детские спортивные площадки (в районе </a:t>
            </a:r>
            <a:r>
              <a:rPr lang="ru-RU" sz="1200" dirty="0" err="1" smtClean="0"/>
              <a:t>д</a:t>
            </a:r>
            <a:r>
              <a:rPr lang="ru-RU" sz="1200" dirty="0" smtClean="0"/>
              <a:t>/сада «Березка» и </a:t>
            </a:r>
            <a:r>
              <a:rPr lang="ru-RU" sz="1200" dirty="0" err="1" smtClean="0"/>
              <a:t>д</a:t>
            </a:r>
            <a:r>
              <a:rPr lang="ru-RU" sz="1200" dirty="0" smtClean="0"/>
              <a:t>/сада «Олененок»;</a:t>
            </a:r>
          </a:p>
          <a:p>
            <a:r>
              <a:rPr lang="ru-RU" sz="1200" dirty="0" smtClean="0"/>
              <a:t>Ведутся работы на строительстве стадиона «Нефтяник»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57752" y="3714752"/>
            <a:ext cx="4000528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 целью обеспечения развития территории микрорайона № 3 </a:t>
            </a:r>
            <a:r>
              <a:rPr lang="ru-RU" sz="1200" dirty="0" err="1"/>
              <a:t>пгт</a:t>
            </a:r>
            <a:r>
              <a:rPr lang="ru-RU" sz="1200" dirty="0"/>
              <a:t>. Ноглики был проведены работы: по инженерным изысканиям части территории, работы по разработке ПСД на строительство инженерной инфраструктуры и строительству многоквартирных жилых домов.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5143512"/>
            <a:ext cx="400052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929189" y="5143512"/>
            <a:ext cx="385765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solidFill>
                  <a:schemeClr val="bg1"/>
                </a:solidFill>
              </a:rPr>
              <a:t>- Завершено строительство и введен в эксплуатацию 24 квартирный жилой дом   (по ул.Гагарина в  </a:t>
            </a:r>
            <a:r>
              <a:rPr lang="ru-RU" sz="1300" dirty="0" err="1">
                <a:solidFill>
                  <a:schemeClr val="bg1"/>
                </a:solidFill>
              </a:rPr>
              <a:t>пгт</a:t>
            </a:r>
            <a:r>
              <a:rPr lang="ru-RU" sz="1300" dirty="0" smtClean="0">
                <a:solidFill>
                  <a:schemeClr val="bg1"/>
                </a:solidFill>
              </a:rPr>
              <a:t>. Ноглики</a:t>
            </a:r>
            <a:r>
              <a:rPr lang="ru-RU" sz="1300" dirty="0">
                <a:solidFill>
                  <a:schemeClr val="bg1"/>
                </a:solidFill>
              </a:rPr>
              <a:t>). </a:t>
            </a:r>
          </a:p>
          <a:p>
            <a:r>
              <a:rPr lang="ru-RU" sz="1300" dirty="0">
                <a:solidFill>
                  <a:schemeClr val="bg1"/>
                </a:solidFill>
              </a:rPr>
              <a:t>- Выполнены работы по разработке рабочей документации на строительство двух 24-х  квартирных жилых домов в </a:t>
            </a:r>
            <a:r>
              <a:rPr lang="ru-RU" sz="1300" dirty="0" err="1">
                <a:solidFill>
                  <a:schemeClr val="bg1"/>
                </a:solidFill>
              </a:rPr>
              <a:t>пгт</a:t>
            </a:r>
            <a:r>
              <a:rPr lang="ru-RU" sz="1300" dirty="0" smtClean="0">
                <a:solidFill>
                  <a:schemeClr val="bg1"/>
                </a:solidFill>
              </a:rPr>
              <a:t>. Ноглики</a:t>
            </a:r>
            <a:r>
              <a:rPr lang="ru-RU" sz="13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4572000" y="1928802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572000" y="3214686"/>
            <a:ext cx="2143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4572000" y="4429132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0" y="5786454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69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08078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1700" y="274638"/>
            <a:ext cx="69723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В рамках реализации мероприятий Областных программ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1571612"/>
            <a:ext cx="29289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857496"/>
            <a:ext cx="3714776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4857760"/>
            <a:ext cx="371477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42976" y="185736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«Чистая вода</a:t>
            </a:r>
            <a:r>
              <a:rPr lang="ru-RU" b="1" i="1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928934"/>
            <a:ext cx="3643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chemeClr val="bg1"/>
                </a:solidFill>
              </a:rPr>
              <a:t>«Повышение энергетической эффективности региональной экономики и сокращение издержек в бюджетном секторе Сахалинской области в 2010 – 2015 годах и в перспективе до 2020 года</a:t>
            </a:r>
            <a:r>
              <a:rPr lang="ru-RU" sz="1400" b="1" i="1" dirty="0" smtClean="0">
                <a:solidFill>
                  <a:schemeClr val="bg1"/>
                </a:solidFill>
              </a:rPr>
              <a:t>»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857760"/>
            <a:ext cx="36433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Совместная программа</a:t>
            </a:r>
            <a:r>
              <a:rPr lang="ru-RU" sz="1400" b="1" i="1" dirty="0">
                <a:solidFill>
                  <a:schemeClr val="bg1"/>
                </a:solidFill>
              </a:rPr>
              <a:t> с ОАО «НК «РОСНЕФТЬ» - строительство жилых домов для переселения граждан с. </a:t>
            </a:r>
            <a:r>
              <a:rPr lang="ru-RU" sz="1400" b="1" i="1" dirty="0" err="1">
                <a:solidFill>
                  <a:schemeClr val="bg1"/>
                </a:solidFill>
              </a:rPr>
              <a:t>Катангли</a:t>
            </a:r>
            <a:r>
              <a:rPr lang="ru-RU" sz="1400" b="1" i="1" dirty="0">
                <a:solidFill>
                  <a:schemeClr val="bg1"/>
                </a:solidFill>
              </a:rPr>
              <a:t> из жилищного фонда, признанного непригодным для </a:t>
            </a:r>
            <a:r>
              <a:rPr lang="ru-RU" sz="1400" b="1" i="1" dirty="0" smtClean="0">
                <a:solidFill>
                  <a:schemeClr val="bg1"/>
                </a:solidFill>
              </a:rPr>
              <a:t>проживания</a:t>
            </a:r>
            <a:endParaRPr lang="ru-RU" sz="1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1500174"/>
            <a:ext cx="407196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Завершение работ «Водозабор </a:t>
            </a:r>
            <a:r>
              <a:rPr lang="ru-RU" dirty="0"/>
              <a:t>на </a:t>
            </a:r>
            <a:r>
              <a:rPr lang="ru-RU" dirty="0" err="1" smtClean="0"/>
              <a:t>Северо</a:t>
            </a:r>
            <a:r>
              <a:rPr lang="ru-RU" dirty="0" smtClean="0"/>
              <a:t> -</a:t>
            </a:r>
            <a:r>
              <a:rPr lang="ru-RU" dirty="0" err="1"/>
              <a:t>Уйглекутском</a:t>
            </a:r>
            <a:r>
              <a:rPr lang="ru-RU" dirty="0"/>
              <a:t> месторождении  п. Ноглики»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3071810"/>
            <a:ext cx="407196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Разработана ПСД и начаты работы по капитальному ремонту трансформаторная подстанция «БАМ» – 35/6 кВ.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5000636"/>
            <a:ext cx="4071966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-Начато </a:t>
            </a:r>
            <a:r>
              <a:rPr lang="ru-RU" dirty="0"/>
              <a:t>строительство двух 24 квартирных жилых </a:t>
            </a:r>
            <a:r>
              <a:rPr lang="ru-RU" dirty="0" smtClean="0"/>
              <a:t>домов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4071934" y="1857364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286248" y="3714752"/>
            <a:ext cx="35719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286248" y="5643578"/>
            <a:ext cx="357190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5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47723" cy="104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0166" y="428604"/>
            <a:ext cx="6072188" cy="5726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Уважаемые участники коллегии!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Просим всех отключить  мобильные телефоны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2262213" y="857232"/>
          <a:ext cx="6667505" cy="4857759"/>
        </p:xfrm>
        <a:graphic>
          <a:graphicData uri="http://schemas.openxmlformats.org/presentationml/2006/ole">
            <p:oleObj spid="_x0000_s30721" name="Диаграмма" r:id="rId3" imgW="5934075" imgH="3581603" progId="MSGraph.Char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8596" y="1500174"/>
            <a:ext cx="2000264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1714488"/>
            <a:ext cx="19288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За счет различных источников финансирования всего в сфере капитального строительства, архитектуры и градостроительства для нужд муниципального образования было освоено 328,4 млн.рублей</a:t>
            </a:r>
          </a:p>
        </p:txBody>
      </p:sp>
      <p:pic>
        <p:nvPicPr>
          <p:cNvPr id="2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142852"/>
            <a:ext cx="785818" cy="104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00263" y="274638"/>
            <a:ext cx="7043737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Жилищное строительство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214546" y="1000108"/>
          <a:ext cx="6543680" cy="4714908"/>
        </p:xfrm>
        <a:graphic>
          <a:graphicData uri="http://schemas.openxmlformats.org/presentationml/2006/ole">
            <p:oleObj spid="_x0000_s29697" name="Диаграмма" r:id="rId3" imgW="5829300" imgH="3686251" progId="MSGraph.Char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4282" y="1285860"/>
            <a:ext cx="1928826" cy="4500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1357298"/>
            <a:ext cx="192882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</a:rPr>
              <a:t>с учетом индивидуального жилищного строительства всего было построено 9 жилых домов, в том числе один  24-квартирный. Введено в действие 4,4 тыс.кв. метров жилой площади, в том числе – 0,4 тыс.квадратных метров за счет индивидуального строительства  граждан.</a:t>
            </a:r>
          </a:p>
        </p:txBody>
      </p:sp>
      <p:pic>
        <p:nvPicPr>
          <p:cNvPr id="3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750357" cy="928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57388" y="714375"/>
            <a:ext cx="7186612" cy="4286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Жилищно-коммунальное хозяйство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C:\Documents and Settings\Vasilyeva\Рабочий стол\Ноглики\IMG_0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714356"/>
            <a:ext cx="1754184" cy="2628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2771" name="Picture 3" descr="C:\Documents and Settings\Vasilyeva\Рабочий стол\Фото к презентации\IMG_7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643182"/>
            <a:ext cx="2644540" cy="19192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2" name="Picture 4" descr="C:\Documents and Settings\Vasilyeva\Рабочий стол\Фото для презентации\IMG_05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256"/>
            <a:ext cx="3173404" cy="21171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643042" y="1142984"/>
            <a:ext cx="435771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14480" y="1214422"/>
            <a:ext cx="42862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Объем </a:t>
            </a:r>
            <a:r>
              <a:rPr lang="ru-RU" sz="1600" dirty="0">
                <a:solidFill>
                  <a:schemeClr val="bg1"/>
                </a:solidFill>
              </a:rPr>
              <a:t>жилищно-коммунальных услуг, оказанных в 2012 году всеми предприятиями, увеличился на  6,4% и составил  446,0 млн. рублей.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2643182"/>
            <a:ext cx="442915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Для решения приоритетных задач в сфере ЖКХ  в отчетном периоде, за счет средств областного и местного бюджетов были проведены мероприятия на сумму 281,7 млн. </a:t>
            </a:r>
            <a:r>
              <a:rPr lang="ru-RU" sz="1600" dirty="0" smtClean="0"/>
              <a:t>рублей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4572008"/>
            <a:ext cx="414340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71539" y="4572008"/>
            <a:ext cx="4071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2012 году по итогам областного конкурса на звание «Самое благоустроенное поселение Сахалинской области» администрация получила грант, заняв первое место.</a:t>
            </a:r>
          </a:p>
        </p:txBody>
      </p:sp>
      <p:pic>
        <p:nvPicPr>
          <p:cNvPr id="35841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865798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8794" y="274638"/>
            <a:ext cx="7215206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Потребительский рынок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1357298"/>
            <a:ext cx="785818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1357298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Товарооборот </a:t>
            </a:r>
            <a:r>
              <a:rPr lang="ru-RU" sz="1600" dirty="0">
                <a:solidFill>
                  <a:schemeClr val="bg1"/>
                </a:solidFill>
              </a:rPr>
              <a:t>по всем каналам реализации составил 2,2 млрд. </a:t>
            </a:r>
            <a:r>
              <a:rPr lang="ru-RU" sz="1600" dirty="0" smtClean="0">
                <a:solidFill>
                  <a:schemeClr val="bg1"/>
                </a:solidFill>
              </a:rPr>
              <a:t>рублей, по </a:t>
            </a:r>
            <a:r>
              <a:rPr lang="ru-RU" sz="1600" dirty="0">
                <a:solidFill>
                  <a:schemeClr val="bg1"/>
                </a:solidFill>
              </a:rPr>
              <a:t>обороту розничной торговли на душу населения  городской округ занимает второе место в области после областного центра. Оборот общественного питания составил 766,4 млн. рублей</a:t>
            </a:r>
          </a:p>
        </p:txBody>
      </p:sp>
      <p:sp>
        <p:nvSpPr>
          <p:cNvPr id="5" name="Овал 4"/>
          <p:cNvSpPr/>
          <p:nvPr/>
        </p:nvSpPr>
        <p:spPr>
          <a:xfrm>
            <a:off x="2928926" y="2857496"/>
            <a:ext cx="342902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3071810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сфере </a:t>
            </a:r>
            <a:r>
              <a:rPr lang="ru-RU" sz="1400" b="1" i="1" dirty="0">
                <a:solidFill>
                  <a:schemeClr val="bg1"/>
                </a:solidFill>
              </a:rPr>
              <a:t>розничной торговли</a:t>
            </a:r>
            <a:r>
              <a:rPr lang="ru-RU" sz="1400" dirty="0">
                <a:solidFill>
                  <a:schemeClr val="bg1"/>
                </a:solidFill>
              </a:rPr>
              <a:t>  - 102 магазина, 25 объектов мелкорозничной торговли, 1 специализированный (вещевой) рынок на 25 торговых мест.</a:t>
            </a:r>
          </a:p>
        </p:txBody>
      </p:sp>
      <p:sp>
        <p:nvSpPr>
          <p:cNvPr id="8" name="Овал 7"/>
          <p:cNvSpPr/>
          <p:nvPr/>
        </p:nvSpPr>
        <p:spPr>
          <a:xfrm>
            <a:off x="5072066" y="4786322"/>
            <a:ext cx="342902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071538" y="4714884"/>
            <a:ext cx="3429024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5072074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- в  </a:t>
            </a:r>
            <a:r>
              <a:rPr lang="ru-RU" sz="1600" b="1" i="1" dirty="0">
                <a:solidFill>
                  <a:schemeClr val="bg1"/>
                </a:solidFill>
              </a:rPr>
              <a:t>общественном питании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10 </a:t>
            </a:r>
            <a:r>
              <a:rPr lang="ru-RU" sz="1600" dirty="0">
                <a:solidFill>
                  <a:schemeClr val="bg1"/>
                </a:solidFill>
              </a:rPr>
              <a:t>объектов: 2 общедоступные столовые,  7 кафе, и 1 буфет.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5852" y="4929198"/>
            <a:ext cx="3000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 1 февраля функционирует продуктовый  социально-ориентированный магазин «Визит», услугами которого воспользовались более 1,5 тыс. граждан. </a:t>
            </a:r>
          </a:p>
          <a:p>
            <a:endParaRPr lang="ru-RU" dirty="0"/>
          </a:p>
        </p:txBody>
      </p:sp>
      <p:pic>
        <p:nvPicPr>
          <p:cNvPr id="34817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42852"/>
            <a:ext cx="785818" cy="972582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928794" y="285728"/>
            <a:ext cx="7215206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Потребительский рынок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1" name="Picture 1" descr="C:\Documents and Settings\Vasilyeva\Рабочий стол\Ноглики\IMG_06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594" y="2643183"/>
            <a:ext cx="3109053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5843" name="Picture 3" descr="C:\Documents and Settings\Vasilyeva\Рабочий стол\Фотографии\Фото 2012\Ноглики\IMG_0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14620"/>
            <a:ext cx="2857520" cy="1904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00430" y="1357298"/>
            <a:ext cx="5072098" cy="285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/>
          </a:p>
          <a:p>
            <a:pPr algn="ctr"/>
            <a:r>
              <a:rPr lang="ru-RU" sz="1600" dirty="0" smtClean="0"/>
              <a:t>Было </a:t>
            </a:r>
            <a:r>
              <a:rPr lang="ru-RU" sz="1600" dirty="0"/>
              <a:t>оказано платных услуг на сумму 581,8 млн. </a:t>
            </a:r>
            <a:r>
              <a:rPr lang="ru-RU" sz="1600" dirty="0" smtClean="0"/>
              <a:t>рублей.</a:t>
            </a:r>
            <a:r>
              <a:rPr lang="ru-RU" sz="1600" dirty="0"/>
              <a:t> Потребление услуг каждым жителем муниципального образования в ценовом выражении </a:t>
            </a:r>
            <a:r>
              <a:rPr lang="ru-RU" sz="1600" dirty="0" smtClean="0"/>
              <a:t>составило  </a:t>
            </a:r>
            <a:r>
              <a:rPr lang="ru-RU" sz="1600" dirty="0"/>
              <a:t>48,4 тыс. рублей. Это второй показатель по области после г. Южно-Сахалинск.</a:t>
            </a:r>
          </a:p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28794" y="285728"/>
            <a:ext cx="7215206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Потребительский рынок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274" name="Picture 2" descr="C:\Documents and Settings\Vasilyeva\Рабочий стол\Ноглики\IMG_4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49" y="1857364"/>
            <a:ext cx="2894635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4275" name="Picture 3" descr="C:\Documents and Settings\Vasilyeva\Рабочий стол\Ноглики\IMG_4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3509953" cy="233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4276" name="Picture 4" descr="C:\Documents and Settings\Vasilyeva\Рабочий стол\Ноглики\IMG_4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429131"/>
            <a:ext cx="3008647" cy="2004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4277" name="Picture 5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750358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86116" y="274638"/>
            <a:ext cx="58578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Транспорт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214810" y="1071546"/>
          <a:ext cx="4581515" cy="2229041"/>
        </p:xfrm>
        <a:graphic>
          <a:graphicData uri="http://schemas.openxmlformats.org/presentationml/2006/ole">
            <p:oleObj spid="_x0000_s33794" name="Диаграмма" r:id="rId3" imgW="6010275" imgH="2924175" progId="MSGraph.Chart.8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500562" y="3728042"/>
          <a:ext cx="4291241" cy="2472728"/>
        </p:xfrm>
        <a:graphic>
          <a:graphicData uri="http://schemas.openxmlformats.org/presentationml/2006/ole">
            <p:oleObj spid="_x0000_s33795" name="Диаграмма" r:id="rId4" imgW="6048375" imgH="3486150" progId="MSGraph.Chart.8">
              <p:embed/>
            </p:oleObj>
          </a:graphicData>
        </a:graphic>
      </p:graphicFrame>
      <p:pic>
        <p:nvPicPr>
          <p:cNvPr id="33796" name="Picture 4" descr="C:\Documents and Settings\Vasilyeva\Рабочий стол\Фотографии\фото 2011\Аэропорт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3595660" cy="1923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7" name="Picture 5" descr="C:\Documents and Settings\Vasilyeva\Рабочий стол\Ноглики\IMG_0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28596" y="3857628"/>
            <a:ext cx="3500463" cy="2481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4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42852"/>
            <a:ext cx="704847" cy="872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0233" y="571480"/>
            <a:ext cx="7143768" cy="8461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Малое и среднее предпринимательство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8" name="Picture 2" descr="C:\Documents and Settings\Vasilyeva\Рабочий стол\Ноглики\IMG_0829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0034" y="1643050"/>
            <a:ext cx="2676505" cy="4014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428992" y="1214422"/>
            <a:ext cx="5286412" cy="2357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71868" y="1285860"/>
            <a:ext cx="49292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Количество малых и средних предприятий с учетом индивидуальных предпринимателей, зарегистрированных в муниципальном образовании, по состоянию на 1 января 2013 года составляет 457 </a:t>
            </a:r>
            <a:r>
              <a:rPr lang="ru-RU" sz="1400" dirty="0" smtClean="0">
                <a:solidFill>
                  <a:schemeClr val="bg1"/>
                </a:solidFill>
              </a:rPr>
              <a:t>субъектов.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>
                <a:solidFill>
                  <a:schemeClr val="bg1"/>
                </a:solidFill>
              </a:rPr>
              <a:t>2012 году была оказана финансовая поддержка 9-ти субъектам предпринимательства на сумму в 1,4 миллиона рублей за счет средств местного, областного и федерального бюджетов.</a:t>
            </a: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1985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142853"/>
            <a:ext cx="750358" cy="928694"/>
          </a:xfrm>
          <a:prstGeom prst="rect">
            <a:avLst/>
          </a:prstGeom>
          <a:noFill/>
        </p:spPr>
      </p:pic>
      <p:pic>
        <p:nvPicPr>
          <p:cNvPr id="53249" name="Picture 1" descr="C:\Documents and Settings\Vasilyeva\Рабочий стол\Фото для презентации\IMG_08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786190"/>
            <a:ext cx="3500462" cy="233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8888" y="274638"/>
            <a:ext cx="6615112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Отрасли социальной сферы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85852" y="1142984"/>
            <a:ext cx="735811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3" y="1214422"/>
            <a:ext cx="72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Доля расходов бюджета городского округа на развитие и функционирование отраслей социальной сферы составила 53,8%, в том числе:</a:t>
            </a:r>
          </a:p>
          <a:p>
            <a:r>
              <a:rPr lang="ru-RU" sz="1400" dirty="0">
                <a:solidFill>
                  <a:schemeClr val="bg1"/>
                </a:solidFill>
              </a:rPr>
              <a:t>	-образование 34%;</a:t>
            </a:r>
          </a:p>
          <a:p>
            <a:r>
              <a:rPr lang="ru-RU" sz="1400" dirty="0">
                <a:solidFill>
                  <a:schemeClr val="bg1"/>
                </a:solidFill>
              </a:rPr>
              <a:t>	- здравоохранение, физическая культура и спорт 9,6%;</a:t>
            </a:r>
          </a:p>
          <a:p>
            <a:r>
              <a:rPr lang="ru-RU" sz="1400" dirty="0">
                <a:solidFill>
                  <a:schemeClr val="bg1"/>
                </a:solidFill>
              </a:rPr>
              <a:t>	- социальная политика 5,6%;</a:t>
            </a:r>
          </a:p>
          <a:p>
            <a:r>
              <a:rPr lang="ru-RU" sz="1400" dirty="0">
                <a:solidFill>
                  <a:schemeClr val="bg1"/>
                </a:solidFill>
              </a:rPr>
              <a:t>	-культура, кинематография, средства массовой информации 4,6%.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6866" name="Picture 2" descr="C:\Documents and Settings\Vasilyeva\Рабочий стол\образование\IMG_5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3064665" cy="2043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867" name="Picture 3" descr="C:\Documents and Settings\Vasilyeva\Рабочий стол\Ноглики\IMG_0183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714620"/>
            <a:ext cx="3102896" cy="2070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6868" name="Picture 4" descr="C:\Documents and Settings\Vasilyeva\Рабочий стол\Ноглики\IMG_124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928934"/>
            <a:ext cx="2795573" cy="1733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9" name="Picture 5" descr="C:\Documents and Settings\Vasilyeva\Рабочий стол\Ноглики\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2511" y="4214818"/>
            <a:ext cx="3961908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0961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5" y="142852"/>
            <a:ext cx="714380" cy="884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C:\Documents and Settings\Vasilyeva\Рабочий стол\Ноглики\Эрудит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2455118" cy="13541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7894" name="Picture 6" descr="C:\Documents and Settings\Vasilyeva\Рабочий стол\Ноглики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85728"/>
            <a:ext cx="2933278" cy="1768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7893" name="Picture 5" descr="C:\Documents and Settings\Vasilyeva\Рабочий стол\Ноглики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785794"/>
            <a:ext cx="2576502" cy="171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85985" y="500041"/>
            <a:ext cx="6858016" cy="78581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Образование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1" y="2500306"/>
          <a:ext cx="8143931" cy="3929090"/>
        </p:xfrm>
        <a:graphic>
          <a:graphicData uri="http://schemas.openxmlformats.org/drawingml/2006/table">
            <a:tbl>
              <a:tblPr/>
              <a:tblGrid>
                <a:gridCol w="551381"/>
                <a:gridCol w="2705851"/>
                <a:gridCol w="1628616"/>
                <a:gridCol w="1628616"/>
                <a:gridCol w="1629467"/>
              </a:tblGrid>
              <a:tr h="690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контингент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факт, чел.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факт, чел.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Отклонение чел. / %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7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Обучающиеся общеобразовательных учреждений 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1583 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-112 / 93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Воспитанники дошкольных образовательных учреждений 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(средняя посещаемость)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708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+78 / 112,4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Воспитанники учреждений дополнительного образования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1030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1239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-209 / 83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9937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704847" cy="872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85888" y="274638"/>
            <a:ext cx="7758112" cy="179705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rgbClr val="0070C0"/>
                </a:solidFill>
              </a:rPr>
              <a:t>На территории  городского округа функционирует 12 муниципальных образовательных учреждений</a:t>
            </a:r>
            <a:endParaRPr lang="ru-RU" sz="2800" b="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2143116"/>
            <a:ext cx="342902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9124" y="2000240"/>
            <a:ext cx="3786214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3929066"/>
            <a:ext cx="3643338" cy="2286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1 учреждение </a:t>
            </a:r>
            <a:r>
              <a:rPr lang="ru-RU" sz="1600" i="1" dirty="0"/>
              <a:t> </a:t>
            </a:r>
            <a:r>
              <a:rPr lang="ru-RU" sz="1600" b="1" i="1" dirty="0"/>
              <a:t>дополнительного образования (ЦДТ)</a:t>
            </a:r>
            <a:r>
              <a:rPr lang="ru-RU" sz="1600" dirty="0"/>
              <a:t> работает по 25 направлениям. </a:t>
            </a:r>
            <a:r>
              <a:rPr lang="ru-RU" sz="1600" b="1" dirty="0"/>
              <a:t> </a:t>
            </a:r>
            <a:r>
              <a:rPr lang="ru-RU" sz="1600" dirty="0"/>
              <a:t>Доля детей от 5 до 18 лет, охваченных  дополнительным образованием (включая ДЮСШ)  составляет 52,6 %.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3" y="2285992"/>
            <a:ext cx="3286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5 дошкольных  учреждений</a:t>
            </a:r>
            <a:r>
              <a:rPr lang="ru-RU" i="1" dirty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 </a:t>
            </a:r>
            <a:r>
              <a:rPr lang="ru-RU" b="1" i="1" dirty="0">
                <a:solidFill>
                  <a:schemeClr val="bg1"/>
                </a:solidFill>
              </a:rPr>
              <a:t>8  дошкольных  групп</a:t>
            </a:r>
            <a:r>
              <a:rPr lang="ru-RU" dirty="0">
                <a:solidFill>
                  <a:schemeClr val="bg1"/>
                </a:solidFill>
              </a:rPr>
              <a:t> в четырёх школах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0562" y="2071678"/>
            <a:ext cx="35718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</a:rPr>
              <a:t>В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i="1" dirty="0">
                <a:solidFill>
                  <a:schemeClr val="bg1"/>
                </a:solidFill>
              </a:rPr>
              <a:t>6 общеобразовательных учреждениях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 обучаются 1471 человек (в очных классах 1395 учащихся, в заочных классах 76 человек).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4286256"/>
            <a:ext cx="3357586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28662" y="4357694"/>
            <a:ext cx="30718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Всего в системе образования  работает 218 педагогических работников. </a:t>
            </a:r>
            <a:endParaRPr lang="ru-RU" sz="160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Доля </a:t>
            </a:r>
            <a:r>
              <a:rPr lang="ru-RU" sz="1600" dirty="0">
                <a:solidFill>
                  <a:schemeClr val="bg1"/>
                </a:solidFill>
              </a:rPr>
              <a:t>педагогов в возрасте  до 35 лет составляет 13,9 % .</a:t>
            </a:r>
          </a:p>
        </p:txBody>
      </p:sp>
      <p:pic>
        <p:nvPicPr>
          <p:cNvPr id="38913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776285" cy="96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2000240"/>
            <a:ext cx="8229600" cy="40005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ИТОГИ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социально-экономического развития муниципального образования «Городской округ Ногликский»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за 2012 год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1266819" cy="1567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71803" y="274638"/>
            <a:ext cx="607219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Культура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928926" y="857232"/>
          <a:ext cx="5786479" cy="2875849"/>
        </p:xfrm>
        <a:graphic>
          <a:graphicData uri="http://schemas.openxmlformats.org/drawingml/2006/table">
            <a:tbl>
              <a:tblPr/>
              <a:tblGrid>
                <a:gridCol w="2802798"/>
                <a:gridCol w="870460"/>
                <a:gridCol w="1034951"/>
                <a:gridCol w="1078270"/>
              </a:tblGrid>
              <a:tr h="621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г.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Отклонение, %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Общий объем музейных фондов - всего (ед.)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9003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8828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основной фонд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7501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7396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101,4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Общее число посещений - всего (чел.) 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2154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6210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экскурсий (ед.)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выставок (ед.)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 b="1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603" marR="666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643314"/>
          <a:ext cx="6453191" cy="2928955"/>
        </p:xfrm>
        <a:graphic>
          <a:graphicData uri="http://schemas.openxmlformats.org/drawingml/2006/table">
            <a:tbl>
              <a:tblPr/>
              <a:tblGrid>
                <a:gridCol w="3186824"/>
                <a:gridCol w="808253"/>
                <a:gridCol w="1154647"/>
                <a:gridCol w="1303467"/>
              </a:tblGrid>
              <a:tr h="753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г.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Отклонение,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библиотек (ед.)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Библиотечный фонд (тыс. экз.)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117,3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читателей – всего (чел.)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8593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8895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детей до 14 лет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3326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3453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Процент охвата населения библиотечным обслуживанием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98,6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посещаемость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102,3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Средняя читаемость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23,8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23,1</a:t>
                      </a:r>
                      <a:endParaRPr lang="ru-RU" sz="1400" b="1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7890" name="Picture 2" descr="C:\Documents and Settings\Vasilyeva\Рабочий стол\Ноглики\DSCF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143380"/>
            <a:ext cx="2342339" cy="2316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7891" name="Picture 3" descr="C:\Documents and Settings\Vasilyeva\Рабочий стол\Ноглики\img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262815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2" name="Picture 4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785818" cy="97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C:\Documents and Settings\Vasilyeva\Рабочий стол\Ноглики\IMG_1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00636"/>
            <a:ext cx="2247872" cy="1497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012" name="Picture 4" descr="C:\Documents and Settings\Vasilyeva\Рабочий стол\Ноглики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142984"/>
            <a:ext cx="2778045" cy="1838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3011" name="Picture 3" descr="C:\Documents and Settings\Vasilyeva\Рабочий стол\Ноглики\IMG_1862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500174"/>
            <a:ext cx="2309268" cy="1747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28888" y="274638"/>
            <a:ext cx="661511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Физическая культура и спорт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3013" name="Picture 5" descr="C:\Documents and Settings\Vasilyeva\Рабочий стол\Ноглики\IMG_1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1142984"/>
            <a:ext cx="2643206" cy="176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1500166" y="2857496"/>
          <a:ext cx="6853637" cy="3614741"/>
        </p:xfrm>
        <a:graphic>
          <a:graphicData uri="http://schemas.openxmlformats.org/presentationml/2006/ole">
            <p:oleObj spid="_x0000_s43009" name="Диаграмма" r:id="rId7" imgW="5886450" imgH="3114650" progId="MSGraph.Chart.8">
              <p:embed/>
            </p:oleObj>
          </a:graphicData>
        </a:graphic>
      </p:graphicFrame>
      <p:pic>
        <p:nvPicPr>
          <p:cNvPr id="43015" name="Picture 7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42852"/>
            <a:ext cx="692638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C:\Documents and Settings\Vasilyeva\Рабочий стол\стройки осень 2012\IMG_0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143512"/>
            <a:ext cx="2229249" cy="1403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4035" name="Picture 3" descr="C:\Documents and Settings\Vasilyeva\Рабочий стол\Ноглики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310298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3929058" y="3357562"/>
            <a:ext cx="3357586" cy="228601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0250" y="274638"/>
            <a:ext cx="7143750" cy="1654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Организация занятости и трудоустройство подростков, молодежная политика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1643050"/>
            <a:ext cx="264320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Было трудоустроено 365 подростков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28" y="2500306"/>
            <a:ext cx="292895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00166" y="2571744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Их среднемесячная зарплата при 4-х часовой работе в день составила 4006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3357562"/>
            <a:ext cx="3143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рамках областной долгосрочной целевой программы «Обеспечение жильем молодых семей Сахалинской области на 2011-2015 годы» и  одноименной муниципальной,  2 семьям были предоставлены субсидии на сумму 1,5 млн. руб. для приобретения квартир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4034" name="Picture 2" descr="C:\Documents and Settings\Vasilyeva\Рабочий стол\Ноглики\IMG_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3116166" cy="2076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4038" name="Picture 6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847723" cy="104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1700" y="274638"/>
            <a:ext cx="69723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Социальная защита и социальное обеспечение населения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928802"/>
            <a:ext cx="414340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городском округе на учете в отделе социальной защиты населения состоят 5275 граждан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314" y="3000372"/>
            <a:ext cx="378621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831 человек или 7 % от общего числа населения округа являются малоимущими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4143380"/>
            <a:ext cx="4286280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местного бюджета по социальной защите населения за январь-декабрь 2012 года составили 3,2 млн. рублей и по сравнению с 2011 годом увеличились на 18,5%. </a:t>
            </a:r>
            <a:endParaRPr lang="ru-RU" dirty="0"/>
          </a:p>
        </p:txBody>
      </p:sp>
      <p:pic>
        <p:nvPicPr>
          <p:cNvPr id="45058" name="Picture 2" descr="C:\Documents and Settings\Vasilyeva\Рабочий стол\Ноглики\1274904198_atk1rek3ztd2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1798688" cy="1403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5059" name="Picture 3" descr="C:\Documents and Settings\Vasilyeva\Рабочий стол\Ноглики\s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305450" cy="1653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5060" name="Picture 4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831158" cy="102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Documents and Settings\Vasilyeva\Рабочий стол\Фото для презентации\дохо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2428892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14290"/>
            <a:ext cx="7772400" cy="1828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Муниципальные финансы и имущество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2428860" y="2143116"/>
          <a:ext cx="6384767" cy="4048127"/>
        </p:xfrm>
        <a:graphic>
          <a:graphicData uri="http://schemas.openxmlformats.org/presentationml/2006/ole">
            <p:oleObj spid="_x0000_s46081" name="Диаграмма" r:id="rId4" imgW="5934151" imgH="3771900" progId="MSGraph.Chart.8">
              <p:embed/>
            </p:oleObj>
          </a:graphicData>
        </a:graphic>
      </p:graphicFrame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143240" y="1500174"/>
            <a:ext cx="5429288" cy="55399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Бюджет  муниципального образования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«Городской округ Ногликский»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085" name="Picture 5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847723" cy="104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4071934" y="1071546"/>
          <a:ext cx="4933943" cy="3064905"/>
        </p:xfrm>
        <a:graphic>
          <a:graphicData uri="http://schemas.openxmlformats.org/presentationml/2006/ole">
            <p:oleObj spid="_x0000_s47105" name="Диаграмма" r:id="rId3" imgW="5934151" imgH="3695700" progId="MSGraph.Chart.8">
              <p:embed/>
            </p:oleObj>
          </a:graphicData>
        </a:graphic>
      </p:graphicFrame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00496" y="285729"/>
            <a:ext cx="4929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Структура доходной части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бюджета МО «Городской округ Ногликский» за 2012 год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0" y="3301418"/>
          <a:ext cx="4714876" cy="3375601"/>
        </p:xfrm>
        <a:graphic>
          <a:graphicData uri="http://schemas.openxmlformats.org/presentationml/2006/ole">
            <p:oleObj spid="_x0000_s47108" name="Диаграмма" r:id="rId4" imgW="5734202" imgH="4114800" progId="MSGraph.Chart.8">
              <p:embed/>
            </p:oleObj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572000" y="4071942"/>
            <a:ext cx="4143404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43438" y="4214818"/>
            <a:ext cx="40005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b="1" i="1" dirty="0" smtClean="0"/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По итогам 2012 года основная доля поступлений </a:t>
            </a:r>
            <a:r>
              <a:rPr lang="ru-RU" sz="1200" b="1" i="1" dirty="0" smtClean="0">
                <a:solidFill>
                  <a:schemeClr val="bg1"/>
                </a:solidFill>
              </a:rPr>
              <a:t>в общем объеме налоговых и неналоговых доходов</a:t>
            </a:r>
            <a:r>
              <a:rPr lang="ru-RU" sz="1200" dirty="0" smtClean="0">
                <a:solidFill>
                  <a:schemeClr val="bg1"/>
                </a:solidFill>
              </a:rPr>
              <a:t> приходится на </a:t>
            </a:r>
            <a:r>
              <a:rPr lang="ru-RU" sz="1200" b="1" i="1" dirty="0" smtClean="0">
                <a:solidFill>
                  <a:schemeClr val="bg1"/>
                </a:solidFill>
              </a:rPr>
              <a:t>налог на доходы физических лиц </a:t>
            </a:r>
            <a:r>
              <a:rPr lang="ru-RU" sz="1200" dirty="0" smtClean="0">
                <a:solidFill>
                  <a:schemeClr val="bg1"/>
                </a:solidFill>
              </a:rPr>
              <a:t>(80 процентов). Зачисление НДФЛ в местный бюджет составило 388,8 млн.рублей. Источник </a:t>
            </a:r>
            <a:r>
              <a:rPr lang="ru-RU" sz="1200" b="1" dirty="0" smtClean="0">
                <a:solidFill>
                  <a:schemeClr val="bg1"/>
                </a:solidFill>
              </a:rPr>
              <a:t>д</a:t>
            </a:r>
            <a:r>
              <a:rPr lang="ru-RU" sz="1200" dirty="0" smtClean="0">
                <a:solidFill>
                  <a:schemeClr val="bg1"/>
                </a:solidFill>
              </a:rPr>
              <a:t>оходов местного  бюджета - </a:t>
            </a:r>
            <a:r>
              <a:rPr lang="ru-RU" sz="1200" b="1" i="1" dirty="0" smtClean="0">
                <a:solidFill>
                  <a:schemeClr val="bg1"/>
                </a:solidFill>
              </a:rPr>
              <a:t>безвозмездные поступления</a:t>
            </a:r>
            <a:r>
              <a:rPr lang="ru-RU" sz="1200" dirty="0" smtClean="0">
                <a:solidFill>
                  <a:schemeClr val="bg1"/>
                </a:solidFill>
              </a:rPr>
              <a:t> на 91,8 процента сформирован за счет поступлений денежных средств от других бюджетов бюджетной системы РФ, на долю прочих поступлений приходится 8,2 процента.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242886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8596" y="1571612"/>
            <a:ext cx="3571900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357158" y="1643050"/>
            <a:ext cx="3571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местного бюджета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сохранили свою  социальную направленность. Структура расходов в 2012 году  не претерпела  существенных изменений по сравнению со структурой исполнения бюджета  2011 года. Тем не менее, следует отметить рост в 2012 году расходов по статьям: «Физкультура и спорт» - в 2,1 раза;  «ЖКХ» - в 1,7 раза; «Культура» – в 1,4 раза.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47120" name="Picture 16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776285" cy="96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00325" y="274638"/>
            <a:ext cx="6543675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Муниципальный заказ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1214422"/>
            <a:ext cx="635798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7224" y="1285860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2012 году всеми муниципальными заказчиками было проведено 495  публичных процедур размещения заказа (355 процедур в 2011 году). По итогам размещения заказа общая стоимость заключенных контрактов и сделок   составила 1  млрд.рублей. Экономия бюджетных средств составила 112,1 млн.рублей или 10,1 процента суммы выставленной к размещению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2786050" y="2857496"/>
          <a:ext cx="5934075" cy="3562350"/>
        </p:xfrm>
        <a:graphic>
          <a:graphicData uri="http://schemas.openxmlformats.org/presentationml/2006/ole">
            <p:oleObj spid="_x0000_s48129" name="Диаграмма" r:id="rId3" imgW="5934151" imgH="3571951" progId="MSGraph.Chart.8">
              <p:embed/>
            </p:oleObj>
          </a:graphicData>
        </a:graphic>
      </p:graphicFrame>
      <p:pic>
        <p:nvPicPr>
          <p:cNvPr id="48131" name="Picture 3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785818" cy="97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57513" y="274638"/>
            <a:ext cx="6186487" cy="1154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Имущество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1142984"/>
            <a:ext cx="792961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00034" y="1214422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Стоимость муниципального имущества по состоянию на 01.01.13 составляет 3,3 млрд. рублей. В структуре доходов от имущества, 57% приходится на доходы от аренды земельных участков.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68" y="2214554"/>
            <a:ext cx="5214974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14744" y="2285993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Продолжает наблюдаться  положительная тенденция   в области оформления земельных  участков в   целях  индивидуального жилищного строительства. В течение 2012 года  поступило   заявок на оформление земельных участков для индивидуального жилищного строительства в количестве 37 шт. (2011 г. – 22). Общая площадь земельных участков, предоставленных для указанных целей,  составила 4 га. (2011 – 2,5 га).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2857496"/>
            <a:ext cx="2857520" cy="3143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целях реализации Закона Сахалинской области «О бесплатном предоставлении земельных участков в собственность граждан, имеющих трех и более детей, и юридических лиц» проводится работа  по формированию земельных участков  в кварталах жилой застройки городского округа. </a:t>
            </a:r>
            <a:endParaRPr lang="ru-RU" sz="1400" dirty="0"/>
          </a:p>
        </p:txBody>
      </p:sp>
      <p:pic>
        <p:nvPicPr>
          <p:cNvPr id="49156" name="Picture 4" descr="C:\Documents and Settings\Vasilyeva\Рабочий стол\Ноглики\IMG_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636"/>
            <a:ext cx="3429024" cy="17145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9157" name="Picture 5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785818" cy="972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2918"/>
            <a:ext cx="9144000" cy="59293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Благодарим всех, кто своим трудом и талантом вносит неоценимый вклад в развитие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и повышение благосостояния муниципального образования «Городской округ Ногликский»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0178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5715" y="214290"/>
            <a:ext cx="1062037" cy="1314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1429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Демографическая ситуация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характеризуется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357298"/>
            <a:ext cx="371477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Естественной убылью населения в 5 человек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00562" y="1357298"/>
            <a:ext cx="407196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Отрицательным миграционным сальдо в 169 человек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57158" y="2143116"/>
            <a:ext cx="200026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Родилось 173 человека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00298" y="2143116"/>
            <a:ext cx="192882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Смертность</a:t>
            </a:r>
            <a:r>
              <a:rPr lang="ru-RU" dirty="0" smtClean="0"/>
              <a:t> 178 человек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714876" y="2143116"/>
            <a:ext cx="192882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Прибыло 427 человек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858016" y="2143116"/>
            <a:ext cx="192882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Убыло 596 человек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14348" y="3214686"/>
            <a:ext cx="7643866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Численность населения МО 11840 человек </a:t>
            </a:r>
          </a:p>
          <a:p>
            <a:pPr algn="ctr"/>
            <a:r>
              <a:rPr lang="ru-RU" dirty="0" smtClean="0"/>
              <a:t>на 01.01.2013 г.</a:t>
            </a:r>
            <a:endParaRPr lang="ru-RU" dirty="0"/>
          </a:p>
        </p:txBody>
      </p:sp>
      <p:pic>
        <p:nvPicPr>
          <p:cNvPr id="3073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785818" cy="97258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1571604" y="4357694"/>
          <a:ext cx="6000792" cy="2401580"/>
        </p:xfrm>
        <a:graphic>
          <a:graphicData uri="http://schemas.openxmlformats.org/presentationml/2006/ole">
            <p:oleObj spid="_x0000_s3073" name="Диаграмма" r:id="rId4" imgW="6162675" imgH="3495675" progId="MSGraph.Char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34" y="428604"/>
            <a:ext cx="82296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</a:rPr>
              <a:t>Динамика естественного движения населения 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муниципального образования «Городской округ Ногликский»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5720" y="2357430"/>
          <a:ext cx="8581990" cy="3714776"/>
        </p:xfrm>
        <a:graphic>
          <a:graphicData uri="http://schemas.openxmlformats.org/presentationml/2006/ole">
            <p:oleObj spid="_x0000_s2050" name="Диаграмма" r:id="rId4" imgW="6667500" imgH="2886075" progId="MSGraph.Chart.8">
              <p:embed/>
            </p:oleObj>
          </a:graphicData>
        </a:graphic>
      </p:graphicFrame>
      <p:pic>
        <p:nvPicPr>
          <p:cNvPr id="2" name="Picture 3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773439" cy="957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500042"/>
            <a:ext cx="7372344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Динамика прибывших иностранных граждан на территорию муниципального образования «Городской округ Ногликский»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00034" y="2928934"/>
          <a:ext cx="8091926" cy="3439728"/>
        </p:xfrm>
        <a:graphic>
          <a:graphicData uri="http://schemas.openxmlformats.org/presentationml/2006/ole">
            <p:oleObj spid="_x0000_s16385" name="Диаграмма" r:id="rId3" imgW="5848350" imgH="2486025" progId="MSGraph.Chart.8">
              <p:embed/>
            </p:oleObj>
          </a:graphicData>
        </a:graphic>
      </p:graphicFrame>
      <p:pic>
        <p:nvPicPr>
          <p:cNvPr id="3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14291"/>
            <a:ext cx="808076" cy="1000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Vasilyeva\Рабочий стол\Ноглики\IMG_02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71546"/>
            <a:ext cx="3286148" cy="2192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14" y="500042"/>
            <a:ext cx="7015186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Труд и занятость населения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2643174" y="3214686"/>
          <a:ext cx="6172204" cy="3357586"/>
        </p:xfrm>
        <a:graphic>
          <a:graphicData uri="http://schemas.openxmlformats.org/presentationml/2006/ole">
            <p:oleObj spid="_x0000_s17409" name="Диаграмма" r:id="rId4" imgW="5600700" imgH="2400300" progId="MSGraph.Chart.8">
              <p:embed/>
            </p:oleObj>
          </a:graphicData>
        </a:graphic>
      </p:graphicFrame>
      <p:pic>
        <p:nvPicPr>
          <p:cNvPr id="3" name="Picture 2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14290"/>
            <a:ext cx="865798" cy="107157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00034" y="3929066"/>
            <a:ext cx="2000264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5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Уровень регистрируемой безработицы 0,7 %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285860"/>
            <a:ext cx="364333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Среднесписочная численность работающих – 6,9 тыс. человек, что составляет 93,2% от численности экономически активного населения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14414" y="642918"/>
            <a:ext cx="7715304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Уровень жизни и доходы населения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3000372"/>
            <a:ext cx="321471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Среднемесячная </a:t>
            </a:r>
            <a:r>
              <a:rPr lang="ru-RU" dirty="0" err="1" smtClean="0"/>
              <a:t>з</a:t>
            </a:r>
            <a:r>
              <a:rPr lang="ru-RU" dirty="0" smtClean="0"/>
              <a:t>/плата по крупным и средним предприятиям 66,8 тыс. рублей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4857760"/>
            <a:ext cx="3286148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Среднемесячная </a:t>
            </a:r>
            <a:r>
              <a:rPr lang="ru-RU" dirty="0" err="1" smtClean="0"/>
              <a:t>з</a:t>
            </a:r>
            <a:r>
              <a:rPr lang="ru-RU" dirty="0" smtClean="0"/>
              <a:t>/плата работников муниципальной бюджетной сферы  составляет 29,2 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1571612"/>
            <a:ext cx="321471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Средний размер трудовой пенсии  составляет 14,8 тыс. рублей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1571612"/>
            <a:ext cx="400052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Среднемесячный доход на душу населения составил 29,7 тыс. рублей.</a:t>
            </a:r>
            <a:endParaRPr lang="ru-RU" dirty="0"/>
          </a:p>
        </p:txBody>
      </p:sp>
      <p:pic>
        <p:nvPicPr>
          <p:cNvPr id="10" name="Picture 1" descr="C:\Documents and Settings\Vasilyeva\Рабочий стол\Фото для презентации\photos0-800x600.jpg"/>
          <p:cNvPicPr>
            <a:picLocks noChangeAspect="1" noChangeArrowheads="1"/>
          </p:cNvPicPr>
          <p:nvPr/>
        </p:nvPicPr>
        <p:blipFill>
          <a:blip r:embed="rId2"/>
          <a:srcRect b="9160"/>
          <a:stretch>
            <a:fillRect/>
          </a:stretch>
        </p:blipFill>
        <p:spPr bwMode="auto">
          <a:xfrm>
            <a:off x="714348" y="3786190"/>
            <a:ext cx="3119432" cy="2125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77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31158" cy="102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528763" y="357166"/>
            <a:ext cx="6900889" cy="7858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Реальный сектор экономики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Documents and Settings\Vasilyeva\Рабочий стол\для презентации\IMG_5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96481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1" descr="C:\Documents and Settings\Vasilyeva\Рабочий стол\для презентации\_DSC1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28670"/>
            <a:ext cx="3665543" cy="2451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8" name="Picture 2" descr="C:\Documents and Settings\Vasilyeva\Рабочий стол\Фото для презентации\Кор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643314"/>
            <a:ext cx="4161586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1" name="Picture 1" descr="C:\Documents and Settings\Vasilyeva\Рабочий стол\герб Ногл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52"/>
            <a:ext cx="773438" cy="957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1785</TotalTime>
  <Words>1632</Words>
  <Application>Microsoft Office PowerPoint</Application>
  <PresentationFormat>Экран (4:3)</PresentationFormat>
  <Paragraphs>215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Открытая</vt:lpstr>
      <vt:lpstr>Диаграмма</vt:lpstr>
      <vt:lpstr>ИТОГИ  социально-экономического развития муниципального образования «Городской округ Ногликский»  за 2012 год</vt:lpstr>
      <vt:lpstr>Уважаемые участники коллегии!  Просим всех отключить  мобильные телефоны</vt:lpstr>
      <vt:lpstr>ИТОГИ  социально-экономического развития муниципального образования «Городской округ Ногликский»  за 2012 год</vt:lpstr>
      <vt:lpstr>Демографическая ситуация характеризуется</vt:lpstr>
      <vt:lpstr>Динамика естественного движения населения  муниципального образования «Городской округ Ногликский» </vt:lpstr>
      <vt:lpstr>Динамика прибывших иностранных граждан на территорию муниципального образования «Городской округ Ногликский» </vt:lpstr>
      <vt:lpstr>Труд и занятость населения </vt:lpstr>
      <vt:lpstr>Уровень жизни и доходы населения </vt:lpstr>
      <vt:lpstr>Реальный сектор экономики </vt:lpstr>
      <vt:lpstr>Промышленность</vt:lpstr>
      <vt:lpstr>Добыча полезных ископаемых </vt:lpstr>
      <vt:lpstr>Энергетика </vt:lpstr>
      <vt:lpstr>Рыбопромышленный комплекс </vt:lpstr>
      <vt:lpstr>Пищевая промышленность  </vt:lpstr>
      <vt:lpstr>Лесопромышленный комплекс </vt:lpstr>
      <vt:lpstr>Сельское хозяйство </vt:lpstr>
      <vt:lpstr>Строительство и инвестиции  </vt:lpstr>
      <vt:lpstr>Реализация муниципальных программ</vt:lpstr>
      <vt:lpstr>В рамках реализации мероприятий Областных программ</vt:lpstr>
      <vt:lpstr>Слайд 20</vt:lpstr>
      <vt:lpstr>Жилищное строительство  </vt:lpstr>
      <vt:lpstr>Жилищно-коммунальное хозяйство </vt:lpstr>
      <vt:lpstr>Потребительский рынок</vt:lpstr>
      <vt:lpstr>Слайд 24</vt:lpstr>
      <vt:lpstr>Транспорт </vt:lpstr>
      <vt:lpstr>Малое и среднее предпринимательство </vt:lpstr>
      <vt:lpstr>Отрасли социальной сферы </vt:lpstr>
      <vt:lpstr>Образование </vt:lpstr>
      <vt:lpstr>На территории  городского округа функционирует 12 муниципальных образовательных учреждений</vt:lpstr>
      <vt:lpstr>Культура </vt:lpstr>
      <vt:lpstr>Физическая культура и спорт </vt:lpstr>
      <vt:lpstr>Организация занятости и трудоустройство подростков, молодежная политика </vt:lpstr>
      <vt:lpstr>Социальная защита и социальное обеспечение населения</vt:lpstr>
      <vt:lpstr>Муниципальные финансы и имущество </vt:lpstr>
      <vt:lpstr>Слайд 35</vt:lpstr>
      <vt:lpstr>Муниципальный заказ </vt:lpstr>
      <vt:lpstr>Имущество </vt:lpstr>
      <vt:lpstr>Благодарим всех, кто своим трудом и талантом вносит неоценимый вклад в развитие  и повышение благосостояния муниципального образования «Городской округ Ногликский»</vt:lpstr>
    </vt:vector>
  </TitlesOfParts>
  <Company>Администрация МО "Городской округ Ногликский"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социально-экономического развития муниципального образования «Городской округ Ногликский»  за 2012 год</dc:title>
  <dc:creator>user</dc:creator>
  <cp:lastModifiedBy>user</cp:lastModifiedBy>
  <cp:revision>138</cp:revision>
  <dcterms:created xsi:type="dcterms:W3CDTF">2013-03-18T12:32:43Z</dcterms:created>
  <dcterms:modified xsi:type="dcterms:W3CDTF">2013-03-20T12:39:43Z</dcterms:modified>
</cp:coreProperties>
</file>